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28"/>
  </p:notesMasterIdLst>
  <p:sldIdLst>
    <p:sldId id="315" r:id="rId2"/>
    <p:sldId id="268" r:id="rId3"/>
    <p:sldId id="269" r:id="rId4"/>
    <p:sldId id="308" r:id="rId5"/>
    <p:sldId id="287" r:id="rId6"/>
    <p:sldId id="289" r:id="rId7"/>
    <p:sldId id="293" r:id="rId8"/>
    <p:sldId id="306" r:id="rId9"/>
    <p:sldId id="261" r:id="rId10"/>
    <p:sldId id="274" r:id="rId11"/>
    <p:sldId id="270" r:id="rId12"/>
    <p:sldId id="281" r:id="rId13"/>
    <p:sldId id="282" r:id="rId14"/>
    <p:sldId id="311" r:id="rId15"/>
    <p:sldId id="314" r:id="rId16"/>
    <p:sldId id="312" r:id="rId17"/>
    <p:sldId id="266" r:id="rId18"/>
    <p:sldId id="271" r:id="rId19"/>
    <p:sldId id="307" r:id="rId20"/>
    <p:sldId id="303" r:id="rId21"/>
    <p:sldId id="304" r:id="rId22"/>
    <p:sldId id="310" r:id="rId23"/>
    <p:sldId id="295" r:id="rId24"/>
    <p:sldId id="297" r:id="rId25"/>
    <p:sldId id="299" r:id="rId26"/>
    <p:sldId id="29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DBF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561" autoAdjust="0"/>
    <p:restoredTop sz="94737" autoAdjust="0"/>
  </p:normalViewPr>
  <p:slideViewPr>
    <p:cSldViewPr snapToGrid="0">
      <p:cViewPr>
        <p:scale>
          <a:sx n="66" d="100"/>
          <a:sy n="66" d="100"/>
        </p:scale>
        <p:origin x="-1050" y="-366"/>
      </p:cViewPr>
      <p:guideLst>
        <p:guide orient="horz" pos="213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367255-560A-4F07-AFA8-7240AF7D1405}" type="datetimeFigureOut">
              <a:rPr lang="lt-LT" smtClean="0"/>
              <a:pPr/>
              <a:t>2021.02.15</a:t>
            </a:fld>
            <a:endParaRPr lang="lt-LT"/>
          </a:p>
        </p:txBody>
      </p:sp>
      <p:sp>
        <p:nvSpPr>
          <p:cNvPr id="4" name="Skaidrės vaizdo vietos rezervavimo ženkla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E54306-76DE-49BE-82EA-A8C358B0253D}" type="slidenum">
              <a:rPr lang="lt-LT" smtClean="0"/>
              <a:pPr/>
              <a:t>‹#›</a:t>
            </a:fld>
            <a:endParaRPr lang="lt-LT"/>
          </a:p>
        </p:txBody>
      </p:sp>
    </p:spTree>
    <p:extLst>
      <p:ext uri="{BB962C8B-B14F-4D97-AF65-F5344CB8AC3E}">
        <p14:creationId xmlns:p14="http://schemas.microsoft.com/office/powerpoint/2010/main" val="345757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29E54306-76DE-49BE-82EA-A8C358B0253D}" type="slidenum">
              <a:rPr lang="lt-LT" smtClean="0"/>
              <a:pPr/>
              <a:t>9</a:t>
            </a:fld>
            <a:endParaRPr lang="lt-LT"/>
          </a:p>
        </p:txBody>
      </p:sp>
    </p:spTree>
    <p:extLst>
      <p:ext uri="{BB962C8B-B14F-4D97-AF65-F5344CB8AC3E}">
        <p14:creationId xmlns:p14="http://schemas.microsoft.com/office/powerpoint/2010/main" val="387623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68"/>
            <a:ext cx="10363200" cy="1470025"/>
          </a:xfrm>
        </p:spPr>
        <p:txBody>
          <a:bodyPr/>
          <a:lstStyle/>
          <a:p>
            <a:r>
              <a:rPr lang="lt-LT" smtClean="0"/>
              <a:t>Spustelėję redag. ruoš. pavad. stilių</a:t>
            </a:r>
            <a:endParaRPr lang="lt-LT"/>
          </a:p>
        </p:txBody>
      </p:sp>
      <p:sp>
        <p:nvSpPr>
          <p:cNvPr id="3" name="Antrinis pavadinima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17932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412300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11785600" y="274681"/>
            <a:ext cx="3657600" cy="5851525"/>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12800" y="274681"/>
            <a:ext cx="107696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391463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154408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43"/>
            <a:ext cx="10363200" cy="1362075"/>
          </a:xfrm>
        </p:spPr>
        <p:txBody>
          <a:bodyPr anchor="t"/>
          <a:lstStyle>
            <a:lvl1pPr algn="l">
              <a:defRPr sz="4000" b="1" cap="all"/>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200567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2729701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4638"/>
            <a:ext cx="10972800" cy="1143000"/>
          </a:xfrm>
        </p:spPr>
        <p:txBody>
          <a:bodyPr/>
          <a:lstStyle>
            <a:lvl1pPr>
              <a:defRPr/>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619339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619339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37156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394016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218282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3" y="273050"/>
            <a:ext cx="4011084" cy="1162050"/>
          </a:xfrm>
        </p:spPr>
        <p:txBody>
          <a:bodyPr anchor="b"/>
          <a:lstStyle>
            <a:lvl1pPr algn="l">
              <a:defRPr sz="2000" b="1"/>
            </a:lvl1pPr>
          </a:lstStyle>
          <a:p>
            <a:r>
              <a:rPr lang="lt-LT" smtClean="0"/>
              <a:t>Spustelėję redag. ruoš. pavad. stilių</a:t>
            </a:r>
            <a:endParaRPr lang="lt-LT"/>
          </a:p>
        </p:txBody>
      </p:sp>
      <p:sp>
        <p:nvSpPr>
          <p:cNvPr id="3" name="Turinio vietos rezervavimo ženklas 2"/>
          <p:cNvSpPr>
            <a:spLocks noGrp="1"/>
          </p:cNvSpPr>
          <p:nvPr>
            <p:ph idx="1"/>
          </p:nvPr>
        </p:nvSpPr>
        <p:spPr>
          <a:xfrm>
            <a:off x="4766733" y="27309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142865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0C8EFA4D-3B71-4D92-BEE0-A49CB4541EC0}" type="datetimeFigureOut">
              <a:rPr lang="lt-LT" smtClean="0"/>
              <a:pPr/>
              <a:t>2021.02.15</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CE4A3F28-3E39-4187-B2C9-30E4414EA924}" type="slidenum">
              <a:rPr lang="lt-LT" smtClean="0"/>
              <a:pPr/>
              <a:t>‹#›</a:t>
            </a:fld>
            <a:endParaRPr lang="lt-LT"/>
          </a:p>
        </p:txBody>
      </p:sp>
    </p:spTree>
    <p:extLst>
      <p:ext uri="{BB962C8B-B14F-4D97-AF65-F5344CB8AC3E}">
        <p14:creationId xmlns:p14="http://schemas.microsoft.com/office/powerpoint/2010/main" val="34273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609600" y="635639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EFA4D-3B71-4D92-BEE0-A49CB4541EC0}" type="datetimeFigureOut">
              <a:rPr lang="lt-LT" smtClean="0"/>
              <a:pPr/>
              <a:t>2021.02.15</a:t>
            </a:fld>
            <a:endParaRPr lang="lt-LT"/>
          </a:p>
        </p:txBody>
      </p:sp>
      <p:sp>
        <p:nvSpPr>
          <p:cNvPr id="5" name="Poraštės vietos rezervavimo ženklas 4"/>
          <p:cNvSpPr>
            <a:spLocks noGrp="1"/>
          </p:cNvSpPr>
          <p:nvPr>
            <p:ph type="ftr" sz="quarter" idx="3"/>
          </p:nvPr>
        </p:nvSpPr>
        <p:spPr>
          <a:xfrm>
            <a:off x="4165600" y="635639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8737600" y="635639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A3F28-3E39-4187-B2C9-30E4414EA924}" type="slidenum">
              <a:rPr lang="lt-LT" smtClean="0"/>
              <a:pPr/>
              <a:t>‹#›</a:t>
            </a:fld>
            <a:endParaRPr lang="lt-LT"/>
          </a:p>
        </p:txBody>
      </p:sp>
    </p:spTree>
    <p:extLst>
      <p:ext uri="{BB962C8B-B14F-4D97-AF65-F5344CB8AC3E}">
        <p14:creationId xmlns:p14="http://schemas.microsoft.com/office/powerpoint/2010/main" val="301889527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ius\Desktop\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712" y="125903"/>
            <a:ext cx="9474575" cy="663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01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965397" y="566093"/>
            <a:ext cx="5689599" cy="725715"/>
          </a:xfrm>
        </p:spPr>
        <p:txBody>
          <a:bodyPr>
            <a:normAutofit/>
          </a:bodyPr>
          <a:lstStyle/>
          <a:p>
            <a:pPr algn="just">
              <a:tabLst>
                <a:tab pos="363538" algn="l"/>
              </a:tabLst>
            </a:pPr>
            <a:r>
              <a:rPr lang="lt-LT" sz="1800" dirty="0" smtClean="0">
                <a:latin typeface="Times New Roman" panose="02020603050405020304" pitchFamily="18" charset="0"/>
                <a:cs typeface="Times New Roman" panose="02020603050405020304" pitchFamily="18" charset="0"/>
              </a:rPr>
              <a:t>	Kauno technologijos universiteto II rūmų antro aukšto fojė </a:t>
            </a:r>
            <a:r>
              <a:rPr lang="lt-LT" sz="1800" b="1" dirty="0" smtClean="0">
                <a:latin typeface="Times New Roman" panose="02020603050405020304" pitchFamily="18" charset="0"/>
                <a:cs typeface="Times New Roman" panose="02020603050405020304" pitchFamily="18" charset="0"/>
              </a:rPr>
              <a:t>2013 m. vasario 14 d</a:t>
            </a:r>
            <a:r>
              <a:rPr lang="lt-LT" sz="1800" dirty="0" smtClean="0">
                <a:latin typeface="Times New Roman" panose="02020603050405020304" pitchFamily="18" charset="0"/>
                <a:cs typeface="Times New Roman" panose="02020603050405020304" pitchFamily="18" charset="0"/>
              </a:rPr>
              <a:t>. atidengta atminimo lenta.</a:t>
            </a:r>
            <a:endParaRPr lang="lt-LT" sz="18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333837" y="5428364"/>
            <a:ext cx="53557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49263" algn="l"/>
              </a:tabLst>
            </a:pPr>
            <a:r>
              <a:rPr kumimoji="0" lang="lt-LT" altLang="lt-LT"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Kauno miesto savivaldybės administracijos </a:t>
            </a:r>
            <a:r>
              <a:rPr kumimoji="0" lang="lt-LT" altLang="lt-LT"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direk-toriaus</a:t>
            </a:r>
            <a:r>
              <a:rPr kumimoji="0" lang="lt-LT" altLang="lt-LT"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lt-LT" altLang="lt-LT"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2007 m. liepos 4 d. </a:t>
            </a:r>
            <a:r>
              <a:rPr kumimoji="0" lang="lt-LT" altLang="lt-LT"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įsakymu Nr. A-2295 </a:t>
            </a:r>
            <a:r>
              <a:rPr kumimoji="0" lang="lt-LT" altLang="lt-LT"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ant na-</a:t>
            </a:r>
            <a:r>
              <a:rPr kumimoji="0" lang="lt-LT" altLang="lt-LT"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mo</a:t>
            </a:r>
            <a:r>
              <a:rPr kumimoji="0" lang="lt-LT" altLang="lt-LT"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(Trakų g. 8). atidengta memorialinė lenta. </a:t>
            </a:r>
            <a:endParaRPr kumimoji="0" lang="lt-LT" altLang="lt-LT"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t-LT" altLang="lt-L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5" name="Paveikslėlis 2" descr="http://atminimas.kvb.lt/iliustracijos/birziska_d.jpg"/>
          <p:cNvPicPr>
            <a:picLocks noChangeAspect="1" noChangeArrowheads="1"/>
          </p:cNvPicPr>
          <p:nvPr/>
        </p:nvPicPr>
        <p:blipFill>
          <a:blip r:embed="rId2">
            <a:extLst>
              <a:ext uri="{28A0092B-C50C-407E-A947-70E740481C1C}">
                <a14:useLocalDpi xmlns:a14="http://schemas.microsoft.com/office/drawing/2010/main" val="0"/>
              </a:ext>
            </a:extLst>
          </a:blip>
          <a:srcRect t="2951" b="2045"/>
          <a:stretch>
            <a:fillRect/>
          </a:stretch>
        </p:blipFill>
        <p:spPr bwMode="auto">
          <a:xfrm>
            <a:off x="928913" y="348344"/>
            <a:ext cx="3817259" cy="5066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6" y="4730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lt-LT" altLang="lt-LT" sz="1800" b="0" i="0" u="none" strike="noStrike" cap="none" normalizeH="0" baseline="0" smtClean="0">
              <a:ln>
                <a:noFill/>
              </a:ln>
              <a:solidFill>
                <a:schemeClr val="tx1"/>
              </a:solidFill>
              <a:effectLst/>
              <a:latin typeface="Arial" pitchFamily="34" charset="0"/>
              <a:cs typeface="Arial" pitchFamily="34" charset="0"/>
            </a:endParaRPr>
          </a:p>
        </p:txBody>
      </p:sp>
      <p:pic>
        <p:nvPicPr>
          <p:cNvPr id="6148" name="Paveikslėlis 3"/>
          <p:cNvPicPr>
            <a:picLocks noChangeAspect="1" noChangeArrowheads="1"/>
          </p:cNvPicPr>
          <p:nvPr/>
        </p:nvPicPr>
        <p:blipFill>
          <a:blip r:embed="rId3">
            <a:extLst>
              <a:ext uri="{28A0092B-C50C-407E-A947-70E740481C1C}">
                <a14:useLocalDpi xmlns:a14="http://schemas.microsoft.com/office/drawing/2010/main" val="0"/>
              </a:ext>
            </a:extLst>
          </a:blip>
          <a:srcRect l="1479" t="2048" r="1460" b="3166"/>
          <a:stretch>
            <a:fillRect/>
          </a:stretch>
        </p:blipFill>
        <p:spPr bwMode="auto">
          <a:xfrm>
            <a:off x="6081487" y="1292805"/>
            <a:ext cx="5486400" cy="4251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26" y="40444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lt-LT" altLang="lt-LT"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22519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72981" y="4245453"/>
            <a:ext cx="11442031" cy="1969527"/>
          </a:xfrm>
        </p:spPr>
        <p:txBody>
          <a:bodyPr>
            <a:noAutofit/>
          </a:bodyPr>
          <a:lstStyle/>
          <a:p>
            <a:pPr algn="l">
              <a:tabLst>
                <a:tab pos="360363" algn="l"/>
              </a:tabLst>
            </a:pPr>
            <a:r>
              <a:rPr lang="lt-LT" sz="1600" dirty="0">
                <a:latin typeface="Times New Roman" panose="02020603050405020304" pitchFamily="18" charset="0"/>
                <a:cs typeface="Times New Roman" panose="02020603050405020304" pitchFamily="18" charset="0"/>
              </a:rPr>
              <a:t>	</a:t>
            </a:r>
            <a:r>
              <a:rPr lang="lt-LT" sz="1600" dirty="0" smtClean="0">
                <a:solidFill>
                  <a:schemeClr val="tx1"/>
                </a:solidFill>
                <a:latin typeface="Times New Roman" panose="02020603050405020304" pitchFamily="18" charset="0"/>
                <a:cs typeface="Times New Roman" panose="02020603050405020304" pitchFamily="18" charset="0"/>
              </a:rPr>
              <a:t>Minint 125-ąsias publicisto, kultūros istoriko, pedagogo, profesoriaus, Nepriklausomybės </a:t>
            </a:r>
            <a:r>
              <a:rPr lang="lt-LT" sz="1600" dirty="0">
                <a:solidFill>
                  <a:schemeClr val="tx1"/>
                </a:solidFill>
                <a:latin typeface="Times New Roman" panose="02020603050405020304" pitchFamily="18" charset="0"/>
                <a:cs typeface="Times New Roman" panose="02020603050405020304" pitchFamily="18" charset="0"/>
              </a:rPr>
              <a:t>akto signataro </a:t>
            </a:r>
            <a:r>
              <a:rPr lang="lt-LT" sz="1600" dirty="0" smtClean="0">
                <a:solidFill>
                  <a:schemeClr val="tx1"/>
                </a:solidFill>
                <a:latin typeface="Times New Roman" panose="02020603050405020304" pitchFamily="18" charset="0"/>
                <a:cs typeface="Times New Roman" panose="02020603050405020304" pitchFamily="18" charset="0"/>
              </a:rPr>
              <a:t>M</a:t>
            </a:r>
            <a:r>
              <a:rPr lang="lt-LT" sz="1600" dirty="0" smtClean="0">
                <a:latin typeface="Times New Roman" panose="02020603050405020304" pitchFamily="18" charset="0"/>
                <a:cs typeface="Times New Roman" panose="02020603050405020304" pitchFamily="18" charset="0"/>
              </a:rPr>
              <a:t>ykolo</a:t>
            </a:r>
            <a:r>
              <a:rPr lang="lt-LT" sz="1600" dirty="0" smtClean="0">
                <a:solidFill>
                  <a:schemeClr val="tx1"/>
                </a:solidFill>
                <a:latin typeface="Times New Roman" panose="02020603050405020304" pitchFamily="18" charset="0"/>
                <a:cs typeface="Times New Roman" panose="02020603050405020304" pitchFamily="18" charset="0"/>
              </a:rPr>
              <a:t> </a:t>
            </a:r>
            <a:r>
              <a:rPr lang="lt-LT" sz="1600" dirty="0">
                <a:solidFill>
                  <a:schemeClr val="tx1"/>
                </a:solidFill>
                <a:latin typeface="Times New Roman" panose="02020603050405020304" pitchFamily="18" charset="0"/>
                <a:cs typeface="Times New Roman" panose="02020603050405020304" pitchFamily="18" charset="0"/>
              </a:rPr>
              <a:t>Biržiškos gimimo </a:t>
            </a:r>
            <a:r>
              <a:rPr lang="lt-LT" sz="1600" dirty="0" smtClean="0">
                <a:solidFill>
                  <a:schemeClr val="tx1"/>
                </a:solidFill>
                <a:latin typeface="Times New Roman" panose="02020603050405020304" pitchFamily="18" charset="0"/>
                <a:cs typeface="Times New Roman" panose="02020603050405020304" pitchFamily="18" charset="0"/>
              </a:rPr>
              <a:t>metines Vilniuje</a:t>
            </a:r>
            <a:r>
              <a:rPr lang="lt-LT" sz="1600" dirty="0">
                <a:solidFill>
                  <a:schemeClr val="tx1"/>
                </a:solidFill>
                <a:latin typeface="Times New Roman" panose="02020603050405020304" pitchFamily="18" charset="0"/>
                <a:cs typeface="Times New Roman" panose="02020603050405020304" pitchFamily="18" charset="0"/>
              </a:rPr>
              <a:t>, Signatarų namuose, </a:t>
            </a:r>
            <a:r>
              <a:rPr lang="lt-LT" sz="1600" b="1" dirty="0" smtClean="0">
                <a:solidFill>
                  <a:schemeClr val="tx1"/>
                </a:solidFill>
                <a:latin typeface="Times New Roman" panose="02020603050405020304" pitchFamily="18" charset="0"/>
                <a:cs typeface="Times New Roman" panose="02020603050405020304" pitchFamily="18" charset="0"/>
              </a:rPr>
              <a:t>2007 m. rugpjūčio 22 d. </a:t>
            </a:r>
            <a:r>
              <a:rPr lang="lt-LT" sz="1600" dirty="0" smtClean="0">
                <a:solidFill>
                  <a:schemeClr val="tx1"/>
                </a:solidFill>
                <a:latin typeface="Times New Roman" panose="02020603050405020304" pitchFamily="18" charset="0"/>
                <a:cs typeface="Times New Roman" panose="02020603050405020304" pitchFamily="18" charset="0"/>
              </a:rPr>
              <a:t>atidarytas </a:t>
            </a:r>
            <a:r>
              <a:rPr lang="lt-LT" sz="1600" dirty="0">
                <a:solidFill>
                  <a:schemeClr val="tx1"/>
                </a:solidFill>
                <a:latin typeface="Times New Roman" panose="02020603050405020304" pitchFamily="18" charset="0"/>
                <a:cs typeface="Times New Roman" panose="02020603050405020304" pitchFamily="18" charset="0"/>
              </a:rPr>
              <a:t>jam skirtas memorialinis kambarys. </a:t>
            </a:r>
            <a:r>
              <a:rPr lang="lt-LT" sz="1600" dirty="0" smtClean="0">
                <a:solidFill>
                  <a:schemeClr val="tx1"/>
                </a:solidFill>
                <a:latin typeface="Times New Roman" panose="02020603050405020304" pitchFamily="18" charset="0"/>
                <a:cs typeface="Times New Roman" panose="02020603050405020304" pitchFamily="18" charset="0"/>
              </a:rPr>
              <a:t>Eksponuojami asmeniniai daiktai, archyviniai dokumentai, knygos, </a:t>
            </a:r>
            <a:r>
              <a:rPr lang="lt-LT" sz="1600" dirty="0">
                <a:solidFill>
                  <a:schemeClr val="tx1"/>
                </a:solidFill>
                <a:latin typeface="Times New Roman" panose="02020603050405020304" pitchFamily="18" charset="0"/>
                <a:cs typeface="Times New Roman" panose="02020603050405020304" pitchFamily="18" charset="0"/>
              </a:rPr>
              <a:t>jo </a:t>
            </a:r>
            <a:r>
              <a:rPr lang="lt-LT" sz="1600" dirty="0" smtClean="0">
                <a:solidFill>
                  <a:schemeClr val="tx1"/>
                </a:solidFill>
                <a:latin typeface="Times New Roman" panose="02020603050405020304" pitchFamily="18" charset="0"/>
                <a:cs typeface="Times New Roman" panose="02020603050405020304" pitchFamily="18" charset="0"/>
              </a:rPr>
              <a:t>ir brolio </a:t>
            </a:r>
            <a:r>
              <a:rPr lang="lt-LT" sz="1600" dirty="0">
                <a:solidFill>
                  <a:schemeClr val="tx1"/>
                </a:solidFill>
                <a:latin typeface="Times New Roman" panose="02020603050405020304" pitchFamily="18" charset="0"/>
                <a:cs typeface="Times New Roman" panose="02020603050405020304" pitchFamily="18" charset="0"/>
              </a:rPr>
              <a:t>Vaclovo Biržiškos </a:t>
            </a:r>
            <a:r>
              <a:rPr lang="lt-LT" sz="1600" dirty="0" smtClean="0">
                <a:solidFill>
                  <a:schemeClr val="tx1"/>
                </a:solidFill>
                <a:latin typeface="Times New Roman" panose="02020603050405020304" pitchFamily="18" charset="0"/>
                <a:cs typeface="Times New Roman" panose="02020603050405020304" pitchFamily="18" charset="0"/>
              </a:rPr>
              <a:t>rankraščiai. Ant sienos pakabintos JAV gyvenančių vaikaičių už-sakymu </a:t>
            </a:r>
            <a:r>
              <a:rPr lang="lt-LT" sz="1600" dirty="0">
                <a:solidFill>
                  <a:schemeClr val="tx1"/>
                </a:solidFill>
                <a:latin typeface="Times New Roman" panose="02020603050405020304" pitchFamily="18" charset="0"/>
                <a:cs typeface="Times New Roman" panose="02020603050405020304" pitchFamily="18" charset="0"/>
              </a:rPr>
              <a:t>iš bronzos </a:t>
            </a:r>
            <a:r>
              <a:rPr lang="lt-LT" sz="1600" dirty="0" smtClean="0">
                <a:solidFill>
                  <a:schemeClr val="tx1"/>
                </a:solidFill>
                <a:latin typeface="Times New Roman" panose="02020603050405020304" pitchFamily="18" charset="0"/>
                <a:cs typeface="Times New Roman" panose="02020603050405020304" pitchFamily="18" charset="0"/>
              </a:rPr>
              <a:t>išlietos </a:t>
            </a:r>
            <a:r>
              <a:rPr lang="lt-LT" sz="1600" dirty="0">
                <a:solidFill>
                  <a:schemeClr val="tx1"/>
                </a:solidFill>
                <a:latin typeface="Times New Roman" panose="02020603050405020304" pitchFamily="18" charset="0"/>
                <a:cs typeface="Times New Roman" panose="02020603050405020304" pitchFamily="18" charset="0"/>
              </a:rPr>
              <a:t>pomirtinės </a:t>
            </a:r>
            <a:r>
              <a:rPr lang="lt-LT" sz="1600" dirty="0" smtClean="0">
                <a:solidFill>
                  <a:schemeClr val="tx1"/>
                </a:solidFill>
                <a:latin typeface="Times New Roman" panose="02020603050405020304" pitchFamily="18" charset="0"/>
                <a:cs typeface="Times New Roman" panose="02020603050405020304" pitchFamily="18" charset="0"/>
              </a:rPr>
              <a:t>Mykolo </a:t>
            </a:r>
            <a:r>
              <a:rPr lang="lt-LT" sz="1600" dirty="0">
                <a:solidFill>
                  <a:schemeClr val="tx1"/>
                </a:solidFill>
                <a:latin typeface="Times New Roman" panose="02020603050405020304" pitchFamily="18" charset="0"/>
                <a:cs typeface="Times New Roman" panose="02020603050405020304" pitchFamily="18" charset="0"/>
              </a:rPr>
              <a:t>Biržiškos veido ir rankų kaukės</a:t>
            </a:r>
            <a:r>
              <a:rPr lang="lt-LT" sz="1600" dirty="0" smtClean="0">
                <a:solidFill>
                  <a:schemeClr val="tx1"/>
                </a:solidFill>
                <a:latin typeface="Times New Roman" panose="02020603050405020304" pitchFamily="18" charset="0"/>
                <a:cs typeface="Times New Roman" panose="02020603050405020304" pitchFamily="18" charset="0"/>
              </a:rPr>
              <a:t>. </a:t>
            </a:r>
            <a:br>
              <a:rPr lang="lt-LT" sz="1600" dirty="0" smtClean="0">
                <a:solidFill>
                  <a:schemeClr val="tx1"/>
                </a:solidFill>
                <a:latin typeface="Times New Roman" panose="02020603050405020304" pitchFamily="18" charset="0"/>
                <a:cs typeface="Times New Roman" panose="02020603050405020304" pitchFamily="18" charset="0"/>
              </a:rPr>
            </a:br>
            <a:r>
              <a:rPr lang="lt-LT" sz="1600" dirty="0" smtClean="0">
                <a:solidFill>
                  <a:schemeClr val="tx1"/>
                </a:solidFill>
                <a:latin typeface="Times New Roman" panose="02020603050405020304" pitchFamily="18" charset="0"/>
                <a:cs typeface="Times New Roman" panose="02020603050405020304" pitchFamily="18" charset="0"/>
              </a:rPr>
              <a:t>	</a:t>
            </a:r>
            <a:r>
              <a:rPr lang="lt-LT" sz="1600" dirty="0" smtClean="0">
                <a:latin typeface="Times New Roman" panose="02020603050405020304" pitchFamily="18" charset="0"/>
                <a:cs typeface="Times New Roman" panose="02020603050405020304" pitchFamily="18" charset="0"/>
              </a:rPr>
              <a:t>Pats mažiausias eksponatas – ekslibrisas, kurį profesorius klijuodavo knygos viršelio vidinėje pusėje, o apačioje parašydavo numerį. Mykolo </a:t>
            </a:r>
            <a:r>
              <a:rPr lang="lt-LT" sz="1600" dirty="0">
                <a:latin typeface="Times New Roman" panose="02020603050405020304" pitchFamily="18" charset="0"/>
                <a:cs typeface="Times New Roman" panose="02020603050405020304" pitchFamily="18" charset="0"/>
              </a:rPr>
              <a:t>B</a:t>
            </a:r>
            <a:r>
              <a:rPr lang="lt-LT" sz="1600" dirty="0" smtClean="0">
                <a:latin typeface="Times New Roman" panose="02020603050405020304" pitchFamily="18" charset="0"/>
                <a:cs typeface="Times New Roman" panose="02020603050405020304" pitchFamily="18" charset="0"/>
              </a:rPr>
              <a:t>iržiškos asmeninės bibliotekos ekslibrisas sukurtas 1923 m. cinkografijos būdu pagal grafiko Pauliaus </a:t>
            </a:r>
            <a:r>
              <a:rPr lang="lt-LT" sz="1600" dirty="0">
                <a:latin typeface="Times New Roman" panose="02020603050405020304" pitchFamily="18" charset="0"/>
                <a:cs typeface="Times New Roman" panose="02020603050405020304" pitchFamily="18" charset="0"/>
              </a:rPr>
              <a:t>G</a:t>
            </a:r>
            <a:r>
              <a:rPr lang="lt-LT" sz="1600" dirty="0" smtClean="0">
                <a:latin typeface="Times New Roman" panose="02020603050405020304" pitchFamily="18" charset="0"/>
                <a:cs typeface="Times New Roman" panose="02020603050405020304" pitchFamily="18" charset="0"/>
              </a:rPr>
              <a:t>alaunės piešinį. Jame vaizduojamas Adomo </a:t>
            </a:r>
            <a:r>
              <a:rPr lang="lt-LT" sz="1600" dirty="0">
                <a:latin typeface="Times New Roman" panose="02020603050405020304" pitchFamily="18" charset="0"/>
                <a:cs typeface="Times New Roman" panose="02020603050405020304" pitchFamily="18" charset="0"/>
              </a:rPr>
              <a:t>M</a:t>
            </a:r>
            <a:r>
              <a:rPr lang="lt-LT" sz="1600" dirty="0" smtClean="0">
                <a:latin typeface="Times New Roman" panose="02020603050405020304" pitchFamily="18" charset="0"/>
                <a:cs typeface="Times New Roman" panose="02020603050405020304" pitchFamily="18" charset="0"/>
              </a:rPr>
              <a:t>ickevičiaus profilis su įrašu postamente: „</a:t>
            </a:r>
            <a:r>
              <a:rPr lang="lt-LT" sz="1600" dirty="0" err="1" smtClean="0">
                <a:latin typeface="Times New Roman" panose="02020603050405020304" pitchFamily="18" charset="0"/>
                <a:cs typeface="Times New Roman" panose="02020603050405020304" pitchFamily="18" charset="0"/>
              </a:rPr>
              <a:t>Ex</a:t>
            </a:r>
            <a:r>
              <a:rPr lang="lt-LT" sz="1600" dirty="0" smtClean="0">
                <a:latin typeface="Times New Roman" panose="02020603050405020304" pitchFamily="18" charset="0"/>
                <a:cs typeface="Times New Roman" panose="02020603050405020304" pitchFamily="18" charset="0"/>
              </a:rPr>
              <a:t> </a:t>
            </a:r>
            <a:r>
              <a:rPr lang="lt-LT" sz="1600" dirty="0" err="1" smtClean="0">
                <a:latin typeface="Times New Roman" panose="02020603050405020304" pitchFamily="18" charset="0"/>
                <a:cs typeface="Times New Roman" panose="02020603050405020304" pitchFamily="18" charset="0"/>
              </a:rPr>
              <a:t>Libris</a:t>
            </a:r>
            <a:r>
              <a:rPr lang="lt-LT" sz="1600" dirty="0" smtClean="0">
                <a:latin typeface="Times New Roman" panose="02020603050405020304" pitchFamily="18" charset="0"/>
                <a:cs typeface="Times New Roman" panose="02020603050405020304" pitchFamily="18" charset="0"/>
              </a:rPr>
              <a:t> Mykolas </a:t>
            </a:r>
            <a:r>
              <a:rPr lang="lt-LT" sz="1600" dirty="0">
                <a:latin typeface="Times New Roman" panose="02020603050405020304" pitchFamily="18" charset="0"/>
                <a:cs typeface="Times New Roman" panose="02020603050405020304" pitchFamily="18" charset="0"/>
              </a:rPr>
              <a:t>B</a:t>
            </a:r>
            <a:r>
              <a:rPr lang="lt-LT" sz="1600" dirty="0" smtClean="0">
                <a:latin typeface="Times New Roman" panose="02020603050405020304" pitchFamily="18" charset="0"/>
                <a:cs typeface="Times New Roman" panose="02020603050405020304" pitchFamily="18" charset="0"/>
              </a:rPr>
              <a:t>iržiška“. </a:t>
            </a:r>
            <a:endParaRPr lang="lt-LT" sz="1800" dirty="0">
              <a:solidFill>
                <a:schemeClr val="tx1"/>
              </a:solidFill>
              <a:latin typeface="Times New Roman" panose="02020603050405020304" pitchFamily="18" charset="0"/>
              <a:cs typeface="Times New Roman" panose="02020603050405020304" pitchFamily="18" charset="0"/>
            </a:endParaRPr>
          </a:p>
        </p:txBody>
      </p:sp>
      <p:pic>
        <p:nvPicPr>
          <p:cNvPr id="3" name="Picture 2" descr="C:\Users\Administratorius\Desktop\ekslibrisa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25" r="4308"/>
          <a:stretch/>
        </p:blipFill>
        <p:spPr bwMode="auto">
          <a:xfrm>
            <a:off x="7953828" y="610252"/>
            <a:ext cx="2241885" cy="3316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User\Desktop\6.jpg"/>
          <p:cNvPicPr>
            <a:picLocks noChangeAspect="1" noChangeArrowheads="1"/>
          </p:cNvPicPr>
          <p:nvPr/>
        </p:nvPicPr>
        <p:blipFill>
          <a:blip r:embed="rId3" cstate="print"/>
          <a:srcRect/>
          <a:stretch>
            <a:fillRect/>
          </a:stretch>
        </p:blipFill>
        <p:spPr bwMode="auto">
          <a:xfrm>
            <a:off x="1361830" y="388754"/>
            <a:ext cx="4966781" cy="3900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6361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rot="10800000" flipV="1">
            <a:off x="5029194" y="478973"/>
            <a:ext cx="6858003" cy="2670627"/>
          </a:xfrm>
        </p:spPr>
        <p:txBody>
          <a:bodyPr>
            <a:normAutofit fontScale="90000"/>
          </a:bodyPr>
          <a:lstStyle/>
          <a:p>
            <a:pPr algn="l">
              <a:tabLst>
                <a:tab pos="266700" algn="l"/>
                <a:tab pos="360363" algn="l"/>
                <a:tab pos="449263" algn="l"/>
              </a:tabLst>
            </a:pPr>
            <a:r>
              <a:rPr lang="lt-LT" sz="1800" dirty="0" smtClean="0">
                <a:latin typeface="Times New Roman" panose="02020603050405020304" pitchFamily="18" charset="0"/>
                <a:cs typeface="Times New Roman" panose="02020603050405020304" pitchFamily="18" charset="0"/>
              </a:rPr>
              <a:t>	</a:t>
            </a:r>
            <a:br>
              <a:rPr lang="lt-LT" sz="1800" dirty="0" smtClean="0">
                <a:latin typeface="Times New Roman" panose="02020603050405020304" pitchFamily="18" charset="0"/>
                <a:cs typeface="Times New Roman" panose="02020603050405020304" pitchFamily="18" charset="0"/>
              </a:rPr>
            </a:br>
            <a:r>
              <a:rPr lang="lt-LT" sz="1800" dirty="0">
                <a:latin typeface="Times New Roman" panose="02020603050405020304" pitchFamily="18" charset="0"/>
                <a:cs typeface="Times New Roman" panose="02020603050405020304" pitchFamily="18" charset="0"/>
              </a:rPr>
              <a:t/>
            </a:r>
            <a:br>
              <a:rPr lang="lt-LT" sz="1800" dirty="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Medinis vieno aukšto namas su mansarda </a:t>
            </a:r>
            <a:r>
              <a:rPr lang="lt-LT" sz="1800" dirty="0">
                <a:latin typeface="Times New Roman" panose="02020603050405020304" pitchFamily="18" charset="0"/>
                <a:cs typeface="Times New Roman" panose="02020603050405020304" pitchFamily="18" charset="0"/>
              </a:rPr>
              <a:t>V</a:t>
            </a:r>
            <a:r>
              <a:rPr lang="lt-LT" sz="1800" dirty="0" smtClean="0">
                <a:latin typeface="Times New Roman" panose="02020603050405020304" pitchFamily="18" charset="0"/>
                <a:cs typeface="Times New Roman" panose="02020603050405020304" pitchFamily="18" charset="0"/>
              </a:rPr>
              <a:t>iekšniuose pastatytas apie 1829 m. Pastatą 1880 m. nusipirko gydytojas Antanas Biržiška. </a:t>
            </a:r>
            <a:r>
              <a:rPr lang="lt-LT" sz="1800" dirty="0">
                <a:latin typeface="Times New Roman" panose="02020603050405020304" pitchFamily="18" charset="0"/>
                <a:cs typeface="Times New Roman" panose="02020603050405020304" pitchFamily="18" charset="0"/>
              </a:rPr>
              <a:t>Viekšniuose </a:t>
            </a:r>
            <a:r>
              <a:rPr lang="lt-LT" sz="1800" dirty="0" smtClean="0">
                <a:latin typeface="Times New Roman" panose="02020603050405020304" pitchFamily="18" charset="0"/>
                <a:cs typeface="Times New Roman" panose="02020603050405020304" pitchFamily="18" charset="0"/>
              </a:rPr>
              <a:t>žemaičių </a:t>
            </a:r>
            <a:r>
              <a:rPr lang="lt-LT" sz="1800" dirty="0" err="1" smtClean="0">
                <a:latin typeface="Times New Roman" panose="02020603050405020304" pitchFamily="18" charset="0"/>
                <a:cs typeface="Times New Roman" panose="02020603050405020304" pitchFamily="18" charset="0"/>
              </a:rPr>
              <a:t>ba-joras</a:t>
            </a:r>
            <a:r>
              <a:rPr lang="lt-LT" sz="1800" dirty="0" smtClean="0">
                <a:latin typeface="Times New Roman" panose="02020603050405020304" pitchFamily="18" charset="0"/>
                <a:cs typeface="Times New Roman" panose="02020603050405020304" pitchFamily="18" charset="0"/>
              </a:rPr>
              <a:t> su žmona Elžbieta susilaukė trijų sūnų: 1992 m. gimė Mykolas, 1884 m. – Vaclovas, 1886 m. – Viktoras. Visi trys tapo garsiais profesoriais.</a:t>
            </a:r>
            <a:br>
              <a:rPr lang="lt-LT" sz="1800" dirty="0" smtClean="0">
                <a:latin typeface="Times New Roman" panose="02020603050405020304" pitchFamily="18" charset="0"/>
                <a:cs typeface="Times New Roman" panose="02020603050405020304" pitchFamily="18" charset="0"/>
              </a:rPr>
            </a:br>
            <a:r>
              <a:rPr lang="lt-LT" sz="300" dirty="0" smtClean="0">
                <a:latin typeface="Times New Roman" panose="02020603050405020304" pitchFamily="18" charset="0"/>
                <a:cs typeface="Times New Roman" panose="02020603050405020304" pitchFamily="18" charset="0"/>
              </a:rPr>
              <a:t/>
            </a:r>
            <a:br>
              <a:rPr lang="lt-LT" sz="300" dirty="0" smtClean="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Po savininkų mirties pastatus pamažu nyko, buvo nugriautas 2005 m. Pagal senas nuotraukas, išsaugotus namo statybos dokumentus ir architekto </a:t>
            </a:r>
            <a:r>
              <a:rPr lang="lt-LT" sz="1800" dirty="0">
                <a:latin typeface="Times New Roman" panose="02020603050405020304" pitchFamily="18" charset="0"/>
                <a:cs typeface="Times New Roman" panose="02020603050405020304" pitchFamily="18" charset="0"/>
              </a:rPr>
              <a:t>K</a:t>
            </a:r>
            <a:r>
              <a:rPr lang="lt-LT" sz="1800" dirty="0" smtClean="0">
                <a:latin typeface="Times New Roman" panose="02020603050405020304" pitchFamily="18" charset="0"/>
                <a:cs typeface="Times New Roman" panose="02020603050405020304" pitchFamily="18" charset="0"/>
              </a:rPr>
              <a:t>ęstučio </a:t>
            </a:r>
            <a:r>
              <a:rPr lang="lt-LT" sz="1800" dirty="0" err="1" smtClean="0">
                <a:latin typeface="Times New Roman" panose="02020603050405020304" pitchFamily="18" charset="0"/>
                <a:cs typeface="Times New Roman" panose="02020603050405020304" pitchFamily="18" charset="0"/>
              </a:rPr>
              <a:t>Bugnaičio</a:t>
            </a:r>
            <a:r>
              <a:rPr lang="lt-LT" sz="1800" dirty="0" smtClean="0">
                <a:latin typeface="Times New Roman" panose="02020603050405020304" pitchFamily="18" charset="0"/>
                <a:cs typeface="Times New Roman" panose="02020603050405020304" pitchFamily="18" charset="0"/>
              </a:rPr>
              <a:t> projektą namas </a:t>
            </a:r>
            <a:r>
              <a:rPr lang="lt-LT" sz="1800" b="1" dirty="0" smtClean="0">
                <a:latin typeface="Times New Roman" panose="02020603050405020304" pitchFamily="18" charset="0"/>
                <a:cs typeface="Times New Roman" panose="02020603050405020304" pitchFamily="18" charset="0"/>
              </a:rPr>
              <a:t>2008 m. </a:t>
            </a:r>
            <a:r>
              <a:rPr lang="lt-LT" sz="1800" dirty="0" smtClean="0">
                <a:latin typeface="Times New Roman" panose="02020603050405020304" pitchFamily="18" charset="0"/>
                <a:cs typeface="Times New Roman" panose="02020603050405020304" pitchFamily="18" charset="0"/>
              </a:rPr>
              <a:t>atstatytas. Jame buvo įkurdinta biblioteka, du kambarėliai skirti Biržiškų šeimos ekspozicijai. </a:t>
            </a:r>
            <a:br>
              <a:rPr lang="lt-LT" sz="1800" dirty="0" smtClean="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Oficialus atidarymas vyko </a:t>
            </a:r>
            <a:r>
              <a:rPr lang="lt-LT" sz="1800" b="1" dirty="0" smtClean="0">
                <a:latin typeface="Times New Roman" panose="02020603050405020304" pitchFamily="18" charset="0"/>
                <a:cs typeface="Times New Roman" panose="02020603050405020304" pitchFamily="18" charset="0"/>
              </a:rPr>
              <a:t>2009 m. gruodžio 2 d. </a:t>
            </a:r>
            <a:r>
              <a:rPr lang="lt-LT" sz="1800" dirty="0" smtClean="0">
                <a:latin typeface="Times New Roman" panose="02020603050405020304" pitchFamily="18" charset="0"/>
                <a:cs typeface="Times New Roman" panose="02020603050405020304" pitchFamily="18" charset="0"/>
              </a:rPr>
              <a:t>Pastatą palaimino Viekšnių Šv. Jono Krikštytojo bažnyčios klebonas </a:t>
            </a:r>
            <a:r>
              <a:rPr lang="lt-LT" sz="1800" dirty="0">
                <a:latin typeface="Times New Roman" panose="02020603050405020304" pitchFamily="18" charset="0"/>
                <a:cs typeface="Times New Roman" panose="02020603050405020304" pitchFamily="18" charset="0"/>
              </a:rPr>
              <a:t>V</a:t>
            </a:r>
            <a:r>
              <a:rPr lang="lt-LT" sz="1800" dirty="0" smtClean="0">
                <a:latin typeface="Times New Roman" panose="02020603050405020304" pitchFamily="18" charset="0"/>
                <a:cs typeface="Times New Roman" panose="02020603050405020304" pitchFamily="18" charset="0"/>
              </a:rPr>
              <a:t>incentas </a:t>
            </a:r>
            <a:r>
              <a:rPr lang="lt-LT" sz="1800" dirty="0" err="1" smtClean="0">
                <a:latin typeface="Times New Roman" panose="02020603050405020304" pitchFamily="18" charset="0"/>
                <a:cs typeface="Times New Roman" panose="02020603050405020304" pitchFamily="18" charset="0"/>
              </a:rPr>
              <a:t>Gauronskis</a:t>
            </a:r>
            <a:r>
              <a:rPr lang="lt-LT" sz="1800" dirty="0" smtClean="0">
                <a:latin typeface="Times New Roman" panose="02020603050405020304" pitchFamily="18" charset="0"/>
                <a:cs typeface="Times New Roman" panose="02020603050405020304" pitchFamily="18" charset="0"/>
              </a:rPr>
              <a:t>. Aplinka apie pas-</a:t>
            </a:r>
            <a:r>
              <a:rPr lang="lt-LT" sz="1800" dirty="0" err="1" smtClean="0">
                <a:latin typeface="Times New Roman" panose="02020603050405020304" pitchFamily="18" charset="0"/>
                <a:cs typeface="Times New Roman" panose="02020603050405020304" pitchFamily="18" charset="0"/>
              </a:rPr>
              <a:t>tatą</a:t>
            </a:r>
            <a:r>
              <a:rPr lang="lt-LT" sz="1800" dirty="0" smtClean="0">
                <a:latin typeface="Times New Roman" panose="02020603050405020304" pitchFamily="18" charset="0"/>
                <a:cs typeface="Times New Roman" panose="02020603050405020304" pitchFamily="18" charset="0"/>
              </a:rPr>
              <a:t> buvo sutvarkyta 2011 m.</a:t>
            </a:r>
            <a:br>
              <a:rPr lang="lt-LT" sz="1800" dirty="0" smtClean="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
            </a:r>
            <a:br>
              <a:rPr lang="lt-LT" sz="1600" dirty="0">
                <a:latin typeface="Times New Roman" panose="02020603050405020304" pitchFamily="18" charset="0"/>
                <a:cs typeface="Times New Roman" panose="02020603050405020304" pitchFamily="18" charset="0"/>
              </a:rPr>
            </a:br>
            <a:r>
              <a:rPr lang="lt-LT" sz="1600" dirty="0" smtClean="0">
                <a:latin typeface="Times New Roman" panose="02020603050405020304" pitchFamily="18" charset="0"/>
                <a:cs typeface="Times New Roman" panose="02020603050405020304" pitchFamily="18" charset="0"/>
              </a:rPr>
              <a:t/>
            </a:r>
            <a:br>
              <a:rPr lang="lt-LT" sz="1600" dirty="0" smtClean="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
            </a:r>
            <a:br>
              <a:rPr lang="lt-LT" sz="1600" dirty="0">
                <a:latin typeface="Times New Roman" panose="02020603050405020304" pitchFamily="18" charset="0"/>
                <a:cs typeface="Times New Roman" panose="02020603050405020304" pitchFamily="18" charset="0"/>
              </a:rPr>
            </a:br>
            <a:r>
              <a:rPr lang="lt-LT" sz="1600" dirty="0" smtClean="0">
                <a:latin typeface="Times New Roman" panose="02020603050405020304" pitchFamily="18" charset="0"/>
                <a:cs typeface="Times New Roman" panose="02020603050405020304" pitchFamily="18" charset="0"/>
              </a:rPr>
              <a:t> </a:t>
            </a:r>
            <a:endParaRPr lang="lt-LT" sz="16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913"/>
          <a:stretch/>
        </p:blipFill>
        <p:spPr bwMode="auto">
          <a:xfrm>
            <a:off x="329317" y="318446"/>
            <a:ext cx="4223655" cy="5185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tačiakampis 2"/>
          <p:cNvSpPr/>
          <p:nvPr/>
        </p:nvSpPr>
        <p:spPr>
          <a:xfrm>
            <a:off x="145469" y="5485758"/>
            <a:ext cx="4591307" cy="800219"/>
          </a:xfrm>
          <a:prstGeom prst="rect">
            <a:avLst/>
          </a:prstGeom>
        </p:spPr>
        <p:txBody>
          <a:bodyPr wrap="square">
            <a:spAutoFit/>
          </a:bodyPr>
          <a:lstStyle/>
          <a:p>
            <a:pPr algn="ctr"/>
            <a:r>
              <a:rPr lang="lt-LT" sz="1600" dirty="0" smtClean="0">
                <a:solidFill>
                  <a:prstClr val="black"/>
                </a:solidFill>
                <a:latin typeface="Times New Roman" panose="02020603050405020304" pitchFamily="18" charset="0"/>
                <a:ea typeface="+mj-ea"/>
                <a:cs typeface="Times New Roman" panose="02020603050405020304" pitchFamily="18" charset="0"/>
              </a:rPr>
              <a:t>Restauruotame name </a:t>
            </a:r>
            <a:r>
              <a:rPr lang="lt-LT" sz="1600" dirty="0" smtClean="0">
                <a:solidFill>
                  <a:prstClr val="black"/>
                </a:solidFill>
                <a:latin typeface="Times New Roman" panose="02020603050405020304" pitchFamily="18" charset="0"/>
                <a:cs typeface="Times New Roman" panose="02020603050405020304" pitchFamily="18" charset="0"/>
              </a:rPr>
              <a:t>Biržiškų </a:t>
            </a:r>
            <a:r>
              <a:rPr lang="lt-LT" sz="1600" dirty="0" smtClean="0">
                <a:solidFill>
                  <a:prstClr val="black"/>
                </a:solidFill>
                <a:latin typeface="Times New Roman" panose="02020603050405020304" pitchFamily="18" charset="0"/>
                <a:ea typeface="+mj-ea"/>
                <a:cs typeface="Times New Roman" panose="02020603050405020304" pitchFamily="18" charset="0"/>
              </a:rPr>
              <a:t>šeimai dviejuose kambariuose skirta memorialinė ekspozicija.</a:t>
            </a:r>
          </a:p>
          <a:p>
            <a:pPr lvl="4"/>
            <a:r>
              <a:rPr lang="lt-LT" sz="1400" dirty="0" smtClean="0">
                <a:latin typeface="Times New Roman" panose="02020603050405020304" pitchFamily="18" charset="0"/>
                <a:cs typeface="Times New Roman" panose="02020603050405020304" pitchFamily="18" charset="0"/>
              </a:rPr>
              <a:t>Rasos Vilkaitės nuotrauka, 2021 m.</a:t>
            </a:r>
            <a:endParaRPr lang="lt-LT" sz="1400" dirty="0">
              <a:latin typeface="Times New Roman" panose="02020603050405020304" pitchFamily="18" charset="0"/>
              <a:cs typeface="Times New Roman" panose="02020603050405020304" pitchFamily="18" charset="0"/>
            </a:endParaRPr>
          </a:p>
        </p:txBody>
      </p:sp>
      <p:sp>
        <p:nvSpPr>
          <p:cNvPr id="4" name="Stačiakampis 3"/>
          <p:cNvSpPr/>
          <p:nvPr/>
        </p:nvSpPr>
        <p:spPr>
          <a:xfrm>
            <a:off x="9839325" y="5646609"/>
            <a:ext cx="2047875" cy="523220"/>
          </a:xfrm>
          <a:prstGeom prst="rect">
            <a:avLst/>
          </a:prstGeom>
        </p:spPr>
        <p:txBody>
          <a:bodyPr wrap="square">
            <a:spAutoFit/>
          </a:bodyPr>
          <a:lstStyle/>
          <a:p>
            <a:pPr algn="ctr"/>
            <a:r>
              <a:rPr lang="lt-LT" sz="1400" dirty="0" smtClean="0">
                <a:solidFill>
                  <a:prstClr val="black"/>
                </a:solidFill>
                <a:latin typeface="Times New Roman" panose="02020603050405020304" pitchFamily="18" charset="0"/>
                <a:ea typeface="+mj-ea"/>
                <a:cs typeface="Times New Roman" panose="02020603050405020304" pitchFamily="18" charset="0"/>
              </a:rPr>
              <a:t>Algirdo Vilko nuotrauka, 2009 m. </a:t>
            </a:r>
            <a:endParaRPr lang="lt-LT" sz="14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9" t="10521" r="-1"/>
          <a:stretch/>
        </p:blipFill>
        <p:spPr bwMode="auto">
          <a:xfrm>
            <a:off x="5026049" y="3084097"/>
            <a:ext cx="4714873" cy="32225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097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a:xfrm>
            <a:off x="5420469" y="5413833"/>
            <a:ext cx="6405863" cy="653144"/>
          </a:xfrm>
        </p:spPr>
        <p:txBody>
          <a:bodyPr>
            <a:normAutofit fontScale="90000"/>
          </a:bodyPr>
          <a:lstStyle/>
          <a:p>
            <a:r>
              <a:rPr lang="lt-LT" sz="1800" dirty="0" smtClean="0">
                <a:latin typeface="Times New Roman"/>
                <a:ea typeface="Calibri"/>
              </a:rPr>
              <a:t>Atminimo lenta Viekšniuose ant Biržiškų šeimos namo fasado. </a:t>
            </a:r>
            <a:r>
              <a:rPr lang="lt-LT" sz="1800" dirty="0">
                <a:solidFill>
                  <a:prstClr val="black"/>
                </a:solidFill>
                <a:latin typeface="Times New Roman" panose="02020603050405020304" pitchFamily="18" charset="0"/>
                <a:cs typeface="Times New Roman" panose="02020603050405020304" pitchFamily="18" charset="0"/>
              </a:rPr>
              <a:t/>
            </a:r>
            <a:br>
              <a:rPr lang="lt-LT" sz="1800" dirty="0">
                <a:solidFill>
                  <a:prstClr val="black"/>
                </a:solidFill>
                <a:latin typeface="Times New Roman" panose="02020603050405020304" pitchFamily="18" charset="0"/>
                <a:cs typeface="Times New Roman" panose="02020603050405020304" pitchFamily="18" charset="0"/>
              </a:rPr>
            </a:br>
            <a:r>
              <a:rPr lang="lt-LT" sz="1800" dirty="0" smtClean="0">
                <a:solidFill>
                  <a:prstClr val="black"/>
                </a:solidFill>
                <a:latin typeface="Times New Roman" panose="02020603050405020304" pitchFamily="18" charset="0"/>
                <a:cs typeface="Times New Roman" panose="02020603050405020304" pitchFamily="18" charset="0"/>
              </a:rPr>
              <a:t>                                                       </a:t>
            </a:r>
            <a:r>
              <a:rPr lang="lt-LT" sz="1600" dirty="0" smtClean="0">
                <a:solidFill>
                  <a:prstClr val="black"/>
                </a:solidFill>
                <a:latin typeface="Times New Roman" panose="02020603050405020304" pitchFamily="18" charset="0"/>
                <a:cs typeface="Times New Roman" panose="02020603050405020304" pitchFamily="18" charset="0"/>
              </a:rPr>
              <a:t>Janinos </a:t>
            </a:r>
            <a:r>
              <a:rPr lang="lt-LT" sz="1600" dirty="0">
                <a:solidFill>
                  <a:prstClr val="black"/>
                </a:solidFill>
                <a:latin typeface="Times New Roman" panose="02020603050405020304" pitchFamily="18" charset="0"/>
                <a:cs typeface="Times New Roman" panose="02020603050405020304" pitchFamily="18" charset="0"/>
              </a:rPr>
              <a:t>D</a:t>
            </a:r>
            <a:r>
              <a:rPr lang="lt-LT" sz="1600" dirty="0" smtClean="0">
                <a:solidFill>
                  <a:prstClr val="black"/>
                </a:solidFill>
                <a:latin typeface="Times New Roman" panose="02020603050405020304" pitchFamily="18" charset="0"/>
                <a:cs typeface="Times New Roman" panose="02020603050405020304" pitchFamily="18" charset="0"/>
              </a:rPr>
              <a:t>ambrauskaitės nuotrauka, 2017 m.</a:t>
            </a:r>
            <a:endParaRPr lang="lt-LT" sz="1600" dirty="0">
              <a:latin typeface="Times New Roman" panose="02020603050405020304" pitchFamily="18" charset="0"/>
              <a:cs typeface="Times New Roman" panose="02020603050405020304" pitchFamily="18" charset="0"/>
            </a:endParaRPr>
          </a:p>
        </p:txBody>
      </p:sp>
      <p:sp>
        <p:nvSpPr>
          <p:cNvPr id="3" name="Antrinis pavadinimas 2"/>
          <p:cNvSpPr>
            <a:spLocks noGrp="1"/>
          </p:cNvSpPr>
          <p:nvPr>
            <p:ph type="subTitle" idx="1"/>
          </p:nvPr>
        </p:nvSpPr>
        <p:spPr>
          <a:xfrm>
            <a:off x="319315" y="5486442"/>
            <a:ext cx="4826000" cy="703945"/>
          </a:xfrm>
        </p:spPr>
        <p:txBody>
          <a:bodyPr>
            <a:normAutofit fontScale="92500" lnSpcReduction="20000"/>
          </a:bodyPr>
          <a:lstStyle/>
          <a:p>
            <a:r>
              <a:rPr lang="lt-LT" sz="1700" dirty="0" smtClean="0">
                <a:solidFill>
                  <a:schemeClr val="tx1"/>
                </a:solidFill>
                <a:latin typeface="Times New Roman" panose="02020603050405020304" pitchFamily="18" charset="0"/>
                <a:cs typeface="Times New Roman" panose="02020603050405020304" pitchFamily="18" charset="0"/>
              </a:rPr>
              <a:t>Lietuvos Nepriklausomybės akto signataro ženkla</a:t>
            </a:r>
            <a:r>
              <a:rPr lang="lt-LT" sz="1700" dirty="0">
                <a:solidFill>
                  <a:schemeClr val="tx1"/>
                </a:solidFill>
                <a:latin typeface="Times New Roman" panose="02020603050405020304" pitchFamily="18" charset="0"/>
                <a:cs typeface="Times New Roman" panose="02020603050405020304" pitchFamily="18" charset="0"/>
              </a:rPr>
              <a:t>s</a:t>
            </a:r>
            <a:r>
              <a:rPr lang="lt-LT" sz="1700" dirty="0" smtClean="0">
                <a:solidFill>
                  <a:schemeClr val="tx1"/>
                </a:solidFill>
                <a:latin typeface="Times New Roman" panose="02020603050405020304" pitchFamily="18" charset="0"/>
                <a:cs typeface="Times New Roman" panose="02020603050405020304" pitchFamily="18" charset="0"/>
              </a:rPr>
              <a:t> Viekšniuose. Skirtas profesoriui Mykolui Biržiškai.</a:t>
            </a:r>
          </a:p>
          <a:p>
            <a:pPr algn="r"/>
            <a:r>
              <a:rPr lang="lt-LT" sz="1500" dirty="0" smtClean="0">
                <a:solidFill>
                  <a:schemeClr val="tx1"/>
                </a:solidFill>
                <a:latin typeface="Times New Roman" panose="02020603050405020304" pitchFamily="18" charset="0"/>
                <a:cs typeface="Times New Roman" panose="02020603050405020304" pitchFamily="18" charset="0"/>
              </a:rPr>
              <a:t>Rasos Vilkaitės nuotrauka, 2021 m. </a:t>
            </a:r>
            <a:endParaRPr lang="lt-LT" sz="150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95"/>
          <a:stretch/>
        </p:blipFill>
        <p:spPr bwMode="auto">
          <a:xfrm>
            <a:off x="5405956" y="267275"/>
            <a:ext cx="6405863" cy="5189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56" y="223731"/>
            <a:ext cx="3908425" cy="520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62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275772" y="4310743"/>
            <a:ext cx="11582400" cy="1776191"/>
          </a:xfrm>
        </p:spPr>
        <p:txBody>
          <a:bodyPr>
            <a:noAutofit/>
          </a:bodyPr>
          <a:lstStyle/>
          <a:p>
            <a:pPr algn="l">
              <a:tabLst>
                <a:tab pos="360363" algn="l"/>
                <a:tab pos="449263" algn="l"/>
              </a:tabLst>
            </a:pPr>
            <a:r>
              <a:rPr lang="lt-LT" sz="1600" dirty="0" smtClean="0">
                <a:solidFill>
                  <a:prstClr val="black"/>
                </a:solidFill>
                <a:latin typeface="Times New Roman" panose="02020603050405020304" pitchFamily="18" charset="0"/>
                <a:cs typeface="Times New Roman" panose="02020603050405020304" pitchFamily="18" charset="0"/>
              </a:rPr>
              <a:t>	</a:t>
            </a:r>
            <a:br>
              <a:rPr lang="lt-LT" sz="1600" dirty="0" smtClean="0">
                <a:solidFill>
                  <a:prstClr val="black"/>
                </a:solidFill>
                <a:latin typeface="Times New Roman" panose="02020603050405020304" pitchFamily="18" charset="0"/>
                <a:cs typeface="Times New Roman" panose="02020603050405020304" pitchFamily="18" charset="0"/>
              </a:rPr>
            </a:br>
            <a:r>
              <a:rPr lang="lt-LT" sz="1600" dirty="0" smtClean="0">
                <a:solidFill>
                  <a:prstClr val="black"/>
                </a:solidFill>
                <a:latin typeface="Times New Roman" panose="02020603050405020304" pitchFamily="18" charset="0"/>
                <a:cs typeface="Times New Roman" panose="02020603050405020304" pitchFamily="18" charset="0"/>
              </a:rPr>
              <a:t/>
            </a:r>
            <a:br>
              <a:rPr lang="lt-LT" sz="1600" dirty="0" smtClean="0">
                <a:solidFill>
                  <a:prstClr val="black"/>
                </a:solidFill>
                <a:latin typeface="Times New Roman" panose="02020603050405020304" pitchFamily="18" charset="0"/>
                <a:cs typeface="Times New Roman" panose="02020603050405020304" pitchFamily="18" charset="0"/>
              </a:rPr>
            </a:br>
            <a:r>
              <a:rPr lang="lt-LT" sz="1600" dirty="0" smtClean="0">
                <a:solidFill>
                  <a:prstClr val="black"/>
                </a:solidFill>
                <a:latin typeface="Times New Roman" panose="02020603050405020304" pitchFamily="18" charset="0"/>
                <a:cs typeface="Times New Roman" panose="02020603050405020304" pitchFamily="18" charset="0"/>
              </a:rPr>
              <a:t>	</a:t>
            </a:r>
            <a:r>
              <a:rPr lang="lt-LT" sz="1600" dirty="0" smtClean="0">
                <a:latin typeface="Times New Roman" panose="02020603050405020304" pitchFamily="18" charset="0"/>
                <a:cs typeface="Times New Roman" panose="02020603050405020304" pitchFamily="18" charset="0"/>
              </a:rPr>
              <a:t>Viekšniuose </a:t>
            </a:r>
            <a:r>
              <a:rPr lang="lt-LT" sz="1600" b="1" dirty="0" smtClean="0">
                <a:latin typeface="Times New Roman" panose="02020603050405020304" pitchFamily="18" charset="0"/>
                <a:cs typeface="Times New Roman" panose="02020603050405020304" pitchFamily="18" charset="0"/>
              </a:rPr>
              <a:t>2009 m. gruodžio 2 d</a:t>
            </a:r>
            <a:r>
              <a:rPr lang="lt-LT" sz="1600" dirty="0" smtClean="0">
                <a:latin typeface="Times New Roman" panose="02020603050405020304" pitchFamily="18" charset="0"/>
                <a:cs typeface="Times New Roman" panose="02020603050405020304" pitchFamily="18" charset="0"/>
              </a:rPr>
              <a:t>. restauruotame mediniame pastate buvo atidaryta ekspozicija, skirta čia gyvenusiai Biržiškų šeimai. Paruošė muziejininkė </a:t>
            </a:r>
            <a:r>
              <a:rPr lang="lt-LT" sz="1600" dirty="0">
                <a:latin typeface="Times New Roman" panose="02020603050405020304" pitchFamily="18" charset="0"/>
                <a:cs typeface="Times New Roman" panose="02020603050405020304" pitchFamily="18" charset="0"/>
              </a:rPr>
              <a:t>D</a:t>
            </a:r>
            <a:r>
              <a:rPr lang="lt-LT" sz="1600" dirty="0" smtClean="0">
                <a:latin typeface="Times New Roman" panose="02020603050405020304" pitchFamily="18" charset="0"/>
                <a:cs typeface="Times New Roman" panose="02020603050405020304" pitchFamily="18" charset="0"/>
              </a:rPr>
              <a:t>anutė </a:t>
            </a:r>
            <a:r>
              <a:rPr lang="lt-LT" sz="1600" dirty="0">
                <a:latin typeface="Times New Roman" panose="02020603050405020304" pitchFamily="18" charset="0"/>
                <a:cs typeface="Times New Roman" panose="02020603050405020304" pitchFamily="18" charset="0"/>
              </a:rPr>
              <a:t>K</a:t>
            </a:r>
            <a:r>
              <a:rPr lang="lt-LT" sz="1600" dirty="0" smtClean="0">
                <a:latin typeface="Times New Roman" panose="02020603050405020304" pitchFamily="18" charset="0"/>
                <a:cs typeface="Times New Roman" panose="02020603050405020304" pitchFamily="18" charset="0"/>
              </a:rPr>
              <a:t>ončienė ir dailininkas Aleksandras </a:t>
            </a:r>
            <a:r>
              <a:rPr lang="lt-LT" sz="1600" dirty="0" err="1">
                <a:latin typeface="Times New Roman" panose="02020603050405020304" pitchFamily="18" charset="0"/>
                <a:cs typeface="Times New Roman" panose="02020603050405020304" pitchFamily="18" charset="0"/>
              </a:rPr>
              <a:t>N</a:t>
            </a:r>
            <a:r>
              <a:rPr lang="lt-LT" sz="1600" dirty="0" err="1" smtClean="0">
                <a:latin typeface="Times New Roman" panose="02020603050405020304" pitchFamily="18" charset="0"/>
                <a:cs typeface="Times New Roman" panose="02020603050405020304" pitchFamily="18" charset="0"/>
              </a:rPr>
              <a:t>ovak</a:t>
            </a:r>
            <a:r>
              <a:rPr lang="lt-LT" sz="1600" dirty="0" smtClean="0">
                <a:latin typeface="Times New Roman" panose="02020603050405020304" pitchFamily="18" charset="0"/>
                <a:cs typeface="Times New Roman" panose="02020603050405020304" pitchFamily="18" charset="0"/>
              </a:rPr>
              <a:t>. Muziejaus rinkinį sudarė ne tik Biržiškų šeimoje naudoti baldai, bet ir knygos, nuotraukos, įvairūs dokumentai. </a:t>
            </a:r>
            <a:br>
              <a:rPr lang="lt-LT" sz="1600" dirty="0" smtClean="0">
                <a:latin typeface="Times New Roman" panose="02020603050405020304" pitchFamily="18" charset="0"/>
                <a:cs typeface="Times New Roman" panose="02020603050405020304" pitchFamily="18" charset="0"/>
              </a:rPr>
            </a:br>
            <a:r>
              <a:rPr lang="lt-LT" sz="1600" dirty="0" smtClean="0">
                <a:latin typeface="Times New Roman" panose="02020603050405020304" pitchFamily="18" charset="0"/>
                <a:cs typeface="Times New Roman" panose="02020603050405020304" pitchFamily="18" charset="0"/>
              </a:rPr>
              <a:t>	Atnaujinta ekspozicija „Profesoriai </a:t>
            </a:r>
            <a:r>
              <a:rPr lang="lt-LT" sz="1600" dirty="0">
                <a:latin typeface="Times New Roman" panose="02020603050405020304" pitchFamily="18" charset="0"/>
                <a:cs typeface="Times New Roman" panose="02020603050405020304" pitchFamily="18" charset="0"/>
              </a:rPr>
              <a:t>M</a:t>
            </a:r>
            <a:r>
              <a:rPr lang="lt-LT" sz="1600" dirty="0" smtClean="0">
                <a:latin typeface="Times New Roman" panose="02020603050405020304" pitchFamily="18" charset="0"/>
                <a:cs typeface="Times New Roman" panose="02020603050405020304" pitchFamily="18" charset="0"/>
              </a:rPr>
              <a:t>ykolas, Vaclovas, Viktoras Biržiškos“ buvo pristatyta </a:t>
            </a:r>
            <a:r>
              <a:rPr lang="lt-LT" sz="1600" b="1" dirty="0" smtClean="0">
                <a:latin typeface="Times New Roman" panose="02020603050405020304" pitchFamily="18" charset="0"/>
                <a:cs typeface="Times New Roman" panose="02020603050405020304" pitchFamily="18" charset="0"/>
              </a:rPr>
              <a:t>2018 m. kovo 9 d. </a:t>
            </a:r>
            <a:r>
              <a:rPr lang="lt-LT" sz="1600" dirty="0" smtClean="0">
                <a:latin typeface="Times New Roman" panose="02020603050405020304" pitchFamily="18" charset="0"/>
                <a:cs typeface="Times New Roman" panose="02020603050405020304" pitchFamily="18" charset="0"/>
              </a:rPr>
              <a:t>Informaciniuose </a:t>
            </a:r>
            <a:r>
              <a:rPr lang="lt-LT" sz="1600" dirty="0" err="1" smtClean="0">
                <a:latin typeface="Times New Roman" panose="02020603050405020304" pitchFamily="18" charset="0"/>
                <a:cs typeface="Times New Roman" panose="02020603050405020304" pitchFamily="18" charset="0"/>
              </a:rPr>
              <a:t>sten-duose</a:t>
            </a:r>
            <a:r>
              <a:rPr lang="lt-LT" sz="1600" dirty="0" smtClean="0">
                <a:latin typeface="Times New Roman" panose="02020603050405020304" pitchFamily="18" charset="0"/>
                <a:cs typeface="Times New Roman" panose="02020603050405020304" pitchFamily="18" charset="0"/>
              </a:rPr>
              <a:t> pateiktos nuotraukos, susisteminti faktai apie trijų brolių gyvenimą, veiklą, kūrybą bei nuopelnus </a:t>
            </a:r>
            <a:r>
              <a:rPr lang="lt-LT" sz="1600" dirty="0">
                <a:latin typeface="Times New Roman" panose="02020603050405020304" pitchFamily="18" charset="0"/>
                <a:cs typeface="Times New Roman" panose="02020603050405020304" pitchFamily="18" charset="0"/>
              </a:rPr>
              <a:t>L</a:t>
            </a:r>
            <a:r>
              <a:rPr lang="lt-LT" sz="1600" dirty="0" smtClean="0">
                <a:latin typeface="Times New Roman" panose="02020603050405020304" pitchFamily="18" charset="0"/>
                <a:cs typeface="Times New Roman" panose="02020603050405020304" pitchFamily="18" charset="0"/>
              </a:rPr>
              <a:t>ietuvai. Galima pasinaudoti ant sienos pritvirtinta interaktyvia lenta su liečiamu ekranu ir susirasti pageidaujamą informaciją apie brolius Biržiškas.</a:t>
            </a:r>
            <a:r>
              <a:rPr lang="lt-LT" sz="1600" dirty="0" smtClean="0">
                <a:solidFill>
                  <a:prstClr val="black"/>
                </a:solidFill>
                <a:latin typeface="Times New Roman" panose="02020603050405020304" pitchFamily="18" charset="0"/>
                <a:cs typeface="Times New Roman" panose="02020603050405020304" pitchFamily="18" charset="0"/>
              </a:rPr>
              <a:t/>
            </a:r>
            <a:br>
              <a:rPr lang="lt-LT" sz="1600" dirty="0" smtClean="0">
                <a:solidFill>
                  <a:prstClr val="black"/>
                </a:solidFill>
                <a:latin typeface="Times New Roman" panose="02020603050405020304" pitchFamily="18" charset="0"/>
                <a:cs typeface="Times New Roman" panose="02020603050405020304" pitchFamily="18" charset="0"/>
              </a:rPr>
            </a:br>
            <a:r>
              <a:rPr lang="lt-LT" sz="1600" dirty="0" smtClean="0">
                <a:solidFill>
                  <a:prstClr val="black"/>
                </a:solidFill>
                <a:latin typeface="Times New Roman" panose="02020603050405020304" pitchFamily="18" charset="0"/>
                <a:cs typeface="Times New Roman" panose="02020603050405020304" pitchFamily="18" charset="0"/>
              </a:rPr>
              <a:t>											            </a:t>
            </a:r>
            <a:r>
              <a:rPr lang="lt-LT" sz="1400" dirty="0" smtClean="0">
                <a:latin typeface="Times New Roman" panose="02020603050405020304" pitchFamily="18" charset="0"/>
                <a:cs typeface="Times New Roman" panose="02020603050405020304" pitchFamily="18" charset="0"/>
              </a:rPr>
              <a:t>Rasos Vilkaitės nuotrauka, 2021 m. </a:t>
            </a:r>
            <a:r>
              <a:rPr lang="lt-LT" sz="1600" dirty="0" smtClean="0">
                <a:latin typeface="Times New Roman" panose="02020603050405020304" pitchFamily="18" charset="0"/>
                <a:cs typeface="Times New Roman" panose="02020603050405020304" pitchFamily="18" charset="0"/>
              </a:rPr>
              <a:t/>
            </a:r>
            <a:br>
              <a:rPr lang="lt-LT" sz="1600" dirty="0" smtClean="0">
                <a:latin typeface="Times New Roman" panose="02020603050405020304" pitchFamily="18" charset="0"/>
                <a:cs typeface="Times New Roman" panose="02020603050405020304" pitchFamily="18" charset="0"/>
              </a:rPr>
            </a:br>
            <a:r>
              <a:rPr lang="lt-LT" sz="1600" dirty="0" smtClean="0">
                <a:solidFill>
                  <a:prstClr val="black"/>
                </a:solidFill>
                <a:latin typeface="Times New Roman" panose="02020603050405020304" pitchFamily="18" charset="0"/>
                <a:cs typeface="Times New Roman" panose="02020603050405020304" pitchFamily="18" charset="0"/>
              </a:rPr>
              <a:t/>
            </a:r>
            <a:br>
              <a:rPr lang="lt-LT" sz="1600" dirty="0" smtClean="0">
                <a:solidFill>
                  <a:prstClr val="black"/>
                </a:solidFill>
                <a:latin typeface="Times New Roman" panose="02020603050405020304" pitchFamily="18" charset="0"/>
                <a:cs typeface="Times New Roman" panose="02020603050405020304" pitchFamily="18" charset="0"/>
              </a:rPr>
            </a:br>
            <a:endParaRPr lang="lt-LT" sz="1600" dirty="0">
              <a:latin typeface="Times New Roman" panose="02020603050405020304" pitchFamily="18" charset="0"/>
              <a:cs typeface="Times New Roman" panose="02020603050405020304" pitchFamily="18" charset="0"/>
            </a:endParaRPr>
          </a:p>
        </p:txBody>
      </p:sp>
      <p:pic>
        <p:nvPicPr>
          <p:cNvPr id="3" name="Picture 2" descr="C:\Users\J\Desktop\SIGNATARAI\Nr. 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369" y="393068"/>
            <a:ext cx="4993678" cy="3875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https://mazeikiumuziejus.lt/wp-content/uploads/2018/03/DSCN6412.jpg"/>
          <p:cNvPicPr>
            <a:picLocks noChangeAspect="1" noChangeArrowheads="1"/>
          </p:cNvPicPr>
          <p:nvPr/>
        </p:nvPicPr>
        <p:blipFill rotWithShape="1">
          <a:blip r:embed="rId3">
            <a:extLst>
              <a:ext uri="{28A0092B-C50C-407E-A947-70E740481C1C}">
                <a14:useLocalDpi xmlns:a14="http://schemas.microsoft.com/office/drawing/2010/main" val="0"/>
              </a:ext>
            </a:extLst>
          </a:blip>
          <a:srcRect l="5484" t="3176" r="5047" b="10613"/>
          <a:stretch/>
        </p:blipFill>
        <p:spPr bwMode="auto">
          <a:xfrm>
            <a:off x="5834761" y="352679"/>
            <a:ext cx="5965375" cy="3933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81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70113" y="5297717"/>
            <a:ext cx="6364516" cy="985611"/>
          </a:xfrm>
        </p:spPr>
        <p:txBody>
          <a:bodyPr>
            <a:normAutofit fontScale="90000"/>
          </a:bodyPr>
          <a:lstStyle/>
          <a:p>
            <a:pPr algn="l">
              <a:tabLst>
                <a:tab pos="363538" algn="l"/>
              </a:tabLst>
            </a:pPr>
            <a:r>
              <a:rPr lang="lt-LT" sz="1800" dirty="0" smtClean="0">
                <a:latin typeface="Times New Roman" panose="02020603050405020304" pitchFamily="18" charset="0"/>
                <a:cs typeface="Times New Roman" panose="02020603050405020304" pitchFamily="18" charset="0"/>
              </a:rPr>
              <a:t>	Pirmajame ekspozicijos kambaryje – autentiškas </a:t>
            </a:r>
            <a:r>
              <a:rPr lang="lt-LT" sz="1800" dirty="0">
                <a:latin typeface="Times New Roman" panose="02020603050405020304" pitchFamily="18" charset="0"/>
                <a:cs typeface="Times New Roman" panose="02020603050405020304" pitchFamily="18" charset="0"/>
              </a:rPr>
              <a:t>V</a:t>
            </a:r>
            <a:r>
              <a:rPr lang="lt-LT" sz="1800" dirty="0" smtClean="0">
                <a:latin typeface="Times New Roman" panose="02020603050405020304" pitchFamily="18" charset="0"/>
                <a:cs typeface="Times New Roman" panose="02020603050405020304" pitchFamily="18" charset="0"/>
              </a:rPr>
              <a:t>iekšniuose dirbusio gydytojo Antano Biržiškos rašomasis stalas, kurį išsaugojo ir muziejui per-davė kaimynystėje gyvenęs kalvis Stankus.  </a:t>
            </a:r>
            <a:r>
              <a:rPr lang="lt-LT" sz="1600" dirty="0">
                <a:latin typeface="Times New Roman" panose="02020603050405020304" pitchFamily="18" charset="0"/>
                <a:cs typeface="Times New Roman" panose="02020603050405020304" pitchFamily="18" charset="0"/>
              </a:rPr>
              <a:t/>
            </a:r>
            <a:br>
              <a:rPr lang="lt-LT" sz="1600" dirty="0">
                <a:latin typeface="Times New Roman" panose="02020603050405020304" pitchFamily="18" charset="0"/>
                <a:cs typeface="Times New Roman" panose="02020603050405020304" pitchFamily="18" charset="0"/>
              </a:rPr>
            </a:br>
            <a:r>
              <a:rPr lang="lt-LT" sz="1600" dirty="0" smtClean="0">
                <a:latin typeface="Times New Roman" panose="02020603050405020304" pitchFamily="18" charset="0"/>
                <a:cs typeface="Times New Roman" panose="02020603050405020304" pitchFamily="18" charset="0"/>
              </a:rPr>
              <a:t>                                                                                      </a:t>
            </a:r>
            <a:r>
              <a:rPr lang="lt-LT" sz="1400" dirty="0" smtClean="0">
                <a:latin typeface="Times New Roman" panose="02020603050405020304" pitchFamily="18" charset="0"/>
                <a:cs typeface="Times New Roman" panose="02020603050405020304" pitchFamily="18" charset="0"/>
              </a:rPr>
              <a:t>Rasos Vilkaitės nuotrauka, 2021 m.</a:t>
            </a:r>
            <a:endParaRPr lang="lt-LT" sz="1400" dirty="0">
              <a:latin typeface="Times New Roman" panose="02020603050405020304" pitchFamily="18" charset="0"/>
              <a:cs typeface="Times New Roman" panose="02020603050405020304" pitchFamily="18" charset="0"/>
            </a:endParaRPr>
          </a:p>
        </p:txBody>
      </p:sp>
      <p:pic>
        <p:nvPicPr>
          <p:cNvPr id="7170" name="Picture 2" descr="C:\Users\J\Desktop\SIGNATARAI\Nr. 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5"/>
          <a:stretch/>
        </p:blipFill>
        <p:spPr bwMode="auto">
          <a:xfrm>
            <a:off x="316835" y="336073"/>
            <a:ext cx="6444341" cy="4941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999" y="722833"/>
            <a:ext cx="4789713" cy="3421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tačiakampis 2"/>
          <p:cNvSpPr/>
          <p:nvPr/>
        </p:nvSpPr>
        <p:spPr>
          <a:xfrm>
            <a:off x="7182472" y="4165603"/>
            <a:ext cx="4591286" cy="1077218"/>
          </a:xfrm>
          <a:prstGeom prst="rect">
            <a:avLst/>
          </a:prstGeom>
        </p:spPr>
        <p:txBody>
          <a:bodyPr wrap="square">
            <a:spAutoFit/>
          </a:bodyPr>
          <a:lstStyle/>
          <a:p>
            <a:pPr algn="just">
              <a:tabLst>
                <a:tab pos="360363" algn="l"/>
              </a:tabLst>
            </a:pPr>
            <a:r>
              <a:rPr lang="lt-LT" sz="1600" dirty="0" smtClean="0">
                <a:solidFill>
                  <a:prstClr val="black"/>
                </a:solidFill>
                <a:latin typeface="Times New Roman" panose="02020603050405020304" pitchFamily="18" charset="0"/>
                <a:ea typeface="+mj-ea"/>
                <a:cs typeface="Times New Roman" panose="02020603050405020304" pitchFamily="18" charset="0"/>
              </a:rPr>
              <a:t>	Viekšniuose </a:t>
            </a:r>
            <a:r>
              <a:rPr lang="lt-LT" sz="1600" b="1" dirty="0" smtClean="0">
                <a:solidFill>
                  <a:prstClr val="black"/>
                </a:solidFill>
                <a:latin typeface="Times New Roman" panose="02020603050405020304" pitchFamily="18" charset="0"/>
                <a:ea typeface="+mj-ea"/>
                <a:cs typeface="Times New Roman" panose="02020603050405020304" pitchFamily="18" charset="0"/>
              </a:rPr>
              <a:t>2018 m. liepos 8 d. </a:t>
            </a:r>
            <a:r>
              <a:rPr lang="lt-LT" sz="1600" dirty="0" smtClean="0">
                <a:solidFill>
                  <a:prstClr val="black"/>
                </a:solidFill>
                <a:latin typeface="Times New Roman" panose="02020603050405020304" pitchFamily="18" charset="0"/>
                <a:ea typeface="+mj-ea"/>
                <a:cs typeface="Times New Roman" panose="02020603050405020304" pitchFamily="18" charset="0"/>
              </a:rPr>
              <a:t>lankėsi </a:t>
            </a:r>
            <a:r>
              <a:rPr lang="lt-LT" sz="1600" dirty="0" err="1" smtClean="0">
                <a:solidFill>
                  <a:prstClr val="black"/>
                </a:solidFill>
                <a:latin typeface="Times New Roman" panose="02020603050405020304" pitchFamily="18" charset="0"/>
                <a:ea typeface="+mj-ea"/>
                <a:cs typeface="Times New Roman" panose="02020603050405020304" pitchFamily="18" charset="0"/>
              </a:rPr>
              <a:t>profeso-riaus</a:t>
            </a:r>
            <a:r>
              <a:rPr lang="lt-LT" sz="1600" dirty="0" smtClean="0">
                <a:solidFill>
                  <a:prstClr val="black"/>
                </a:solidFill>
                <a:latin typeface="Times New Roman" panose="02020603050405020304" pitchFamily="18" charset="0"/>
                <a:ea typeface="+mj-ea"/>
                <a:cs typeface="Times New Roman" panose="02020603050405020304" pitchFamily="18" charset="0"/>
              </a:rPr>
              <a:t> Mykolo Biržiškos vaikaičiai: </a:t>
            </a:r>
            <a:r>
              <a:rPr lang="lt-LT" sz="1600" dirty="0">
                <a:solidFill>
                  <a:prstClr val="black"/>
                </a:solidFill>
                <a:latin typeface="Times New Roman" panose="02020603050405020304" pitchFamily="18" charset="0"/>
                <a:ea typeface="+mj-ea"/>
                <a:cs typeface="Times New Roman" panose="02020603050405020304" pitchFamily="18" charset="0"/>
              </a:rPr>
              <a:t>D</a:t>
            </a:r>
            <a:r>
              <a:rPr lang="lt-LT" sz="1600" dirty="0" smtClean="0">
                <a:solidFill>
                  <a:prstClr val="black"/>
                </a:solidFill>
                <a:latin typeface="Times New Roman" panose="02020603050405020304" pitchFamily="18" charset="0"/>
                <a:ea typeface="+mj-ea"/>
                <a:cs typeface="Times New Roman" panose="02020603050405020304" pitchFamily="18" charset="0"/>
              </a:rPr>
              <a:t>anutė su sūnumi </a:t>
            </a:r>
            <a:r>
              <a:rPr lang="lt-LT" sz="1600" dirty="0">
                <a:solidFill>
                  <a:prstClr val="black"/>
                </a:solidFill>
                <a:latin typeface="Times New Roman" panose="02020603050405020304" pitchFamily="18" charset="0"/>
                <a:ea typeface="+mj-ea"/>
                <a:cs typeface="Times New Roman" panose="02020603050405020304" pitchFamily="18" charset="0"/>
              </a:rPr>
              <a:t>K</a:t>
            </a:r>
            <a:r>
              <a:rPr lang="lt-LT" sz="1600" dirty="0" smtClean="0">
                <a:solidFill>
                  <a:prstClr val="black"/>
                </a:solidFill>
                <a:latin typeface="Times New Roman" panose="02020603050405020304" pitchFamily="18" charset="0"/>
                <a:ea typeface="+mj-ea"/>
                <a:cs typeface="Times New Roman" panose="02020603050405020304" pitchFamily="18" charset="0"/>
              </a:rPr>
              <a:t>onradu, Venta, Vytautas su dukra Ona. Muziejui  pa-dovanojo vėliavą su garsios Biržiškų giminės herbu. </a:t>
            </a:r>
            <a:endParaRPr lang="lt-LT" dirty="0"/>
          </a:p>
        </p:txBody>
      </p:sp>
    </p:spTree>
    <p:extLst>
      <p:ext uri="{BB962C8B-B14F-4D97-AF65-F5344CB8AC3E}">
        <p14:creationId xmlns:p14="http://schemas.microsoft.com/office/powerpoint/2010/main" val="1598909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48341" y="4588235"/>
            <a:ext cx="11493141" cy="1865472"/>
          </a:xfrm>
        </p:spPr>
        <p:txBody>
          <a:bodyPr>
            <a:normAutofit fontScale="90000"/>
          </a:bodyPr>
          <a:lstStyle/>
          <a:p>
            <a:pPr algn="just">
              <a:tabLst>
                <a:tab pos="360363" algn="l"/>
              </a:tabLst>
            </a:pPr>
            <a:r>
              <a:rPr lang="lt-LT" sz="1800" dirty="0" smtClean="0">
                <a:latin typeface="Times New Roman" panose="02020603050405020304" pitchFamily="18" charset="0"/>
                <a:cs typeface="Times New Roman" panose="02020603050405020304" pitchFamily="18" charset="0"/>
              </a:rPr>
              <a:t>	Profesorius </a:t>
            </a:r>
            <a:r>
              <a:rPr lang="lt-LT" sz="1800" dirty="0">
                <a:latin typeface="Times New Roman" panose="02020603050405020304" pitchFamily="18" charset="0"/>
                <a:cs typeface="Times New Roman" panose="02020603050405020304" pitchFamily="18" charset="0"/>
              </a:rPr>
              <a:t>M</a:t>
            </a:r>
            <a:r>
              <a:rPr lang="lt-LT" sz="1800" dirty="0" smtClean="0">
                <a:latin typeface="Times New Roman" panose="02020603050405020304" pitchFamily="18" charset="0"/>
                <a:cs typeface="Times New Roman" panose="02020603050405020304" pitchFamily="18" charset="0"/>
              </a:rPr>
              <a:t>ykolas </a:t>
            </a:r>
            <a:r>
              <a:rPr lang="lt-LT" sz="1800" dirty="0">
                <a:latin typeface="Times New Roman" panose="02020603050405020304" pitchFamily="18" charset="0"/>
                <a:cs typeface="Times New Roman" panose="02020603050405020304" pitchFamily="18" charset="0"/>
              </a:rPr>
              <a:t>B</a:t>
            </a:r>
            <a:r>
              <a:rPr lang="lt-LT" sz="1800" dirty="0" smtClean="0">
                <a:latin typeface="Times New Roman" panose="02020603050405020304" pitchFamily="18" charset="0"/>
                <a:cs typeface="Times New Roman" panose="02020603050405020304" pitchFamily="18" charset="0"/>
              </a:rPr>
              <a:t>iržiška 1937 m. gegužės 17 d. parašė valsčiaus viršaičiui pareiškimą, kuriame išreiškė norą už gautą signataro premiją pastatyti „mūrinius sveikatos namus, jei valsčius tam reikalui paskirs tinkamą žemės sklypą“. Taip jis išreiškė pagarbą savo tėvui, kuris ilgus metus dirbo Viekšniuose ir gydė apylinkės žmones.</a:t>
            </a:r>
            <a:r>
              <a:rPr lang="lt-LT" sz="1800" dirty="0">
                <a:latin typeface="Times New Roman" panose="02020603050405020304" pitchFamily="18" charset="0"/>
                <a:cs typeface="Times New Roman" panose="02020603050405020304" pitchFamily="18" charset="0"/>
              </a:rPr>
              <a:t> </a:t>
            </a:r>
            <a:r>
              <a:rPr lang="lt-LT" sz="1800" dirty="0" smtClean="0">
                <a:latin typeface="Times New Roman" panose="02020603050405020304" pitchFamily="18" charset="0"/>
                <a:cs typeface="Times New Roman" panose="02020603050405020304" pitchFamily="18" charset="0"/>
              </a:rPr>
              <a:t>Įrengus pirmąjį aukštą, pastatas </a:t>
            </a:r>
            <a:r>
              <a:rPr lang="lt-LT" sz="1800" b="1" dirty="0" smtClean="0">
                <a:latin typeface="Times New Roman" panose="02020603050405020304" pitchFamily="18" charset="0"/>
                <a:cs typeface="Times New Roman" panose="02020603050405020304" pitchFamily="18" charset="0"/>
              </a:rPr>
              <a:t>1938 m. spalio 30 d. </a:t>
            </a:r>
            <a:r>
              <a:rPr lang="lt-LT" sz="1800" dirty="0" smtClean="0">
                <a:latin typeface="Times New Roman" panose="02020603050405020304" pitchFamily="18" charset="0"/>
                <a:cs typeface="Times New Roman" panose="02020603050405020304" pitchFamily="18" charset="0"/>
              </a:rPr>
              <a:t>buvo pašventintas ir sienoje įmūryta lenta su užrašu: „Dr. Antano Biržiškos vardo sveikatos namai“. Baigus visus darbus šešių asmenų komisija 1939 m. sausio 21 d. pasirašė priėmimo aktą. Pastatą po restauracijos </a:t>
            </a:r>
            <a:r>
              <a:rPr lang="lt-LT" sz="1800" b="1" dirty="0" smtClean="0">
                <a:latin typeface="Times New Roman" panose="02020603050405020304" pitchFamily="18" charset="0"/>
                <a:cs typeface="Times New Roman" panose="02020603050405020304" pitchFamily="18" charset="0"/>
              </a:rPr>
              <a:t>2004 m. gegužės 27 d. </a:t>
            </a:r>
            <a:r>
              <a:rPr lang="lt-LT" sz="1800" dirty="0" smtClean="0">
                <a:latin typeface="Times New Roman" panose="02020603050405020304" pitchFamily="18" charset="0"/>
                <a:cs typeface="Times New Roman" panose="02020603050405020304" pitchFamily="18" charset="0"/>
              </a:rPr>
              <a:t>pašventino Telšių vyskupijos prelatas Juozas </a:t>
            </a:r>
            <a:r>
              <a:rPr lang="lt-LT" sz="1800" dirty="0" err="1" smtClean="0">
                <a:latin typeface="Times New Roman" panose="02020603050405020304" pitchFamily="18" charset="0"/>
                <a:cs typeface="Times New Roman" panose="02020603050405020304" pitchFamily="18" charset="0"/>
              </a:rPr>
              <a:t>Šiurys</a:t>
            </a:r>
            <a:r>
              <a:rPr lang="lt-LT" sz="1600" dirty="0" smtClean="0">
                <a:latin typeface="Times New Roman" panose="02020603050405020304" pitchFamily="18" charset="0"/>
                <a:cs typeface="Times New Roman" panose="02020603050405020304" pitchFamily="18" charset="0"/>
              </a:rPr>
              <a:t>.</a:t>
            </a:r>
            <a:br>
              <a:rPr lang="lt-LT" sz="1600" dirty="0" smtClean="0">
                <a:latin typeface="Times New Roman" panose="02020603050405020304" pitchFamily="18" charset="0"/>
                <a:cs typeface="Times New Roman" panose="02020603050405020304" pitchFamily="18" charset="0"/>
              </a:rPr>
            </a:br>
            <a:r>
              <a:rPr lang="lt-LT" sz="1600" dirty="0" smtClean="0">
                <a:latin typeface="Times New Roman" panose="02020603050405020304" pitchFamily="18" charset="0"/>
                <a:cs typeface="Times New Roman" panose="02020603050405020304" pitchFamily="18" charset="0"/>
              </a:rPr>
              <a:t>										Rasos Vilkaitės nuotrauka, 2021 m.</a:t>
            </a:r>
            <a:endParaRPr lang="lt-LT" sz="16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176" y="299268"/>
            <a:ext cx="4702817" cy="4444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Users\J\Desktop\SIGNATARAI\Nr. 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718" y="313782"/>
            <a:ext cx="5158482" cy="4421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053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19313" y="4934859"/>
            <a:ext cx="11437257" cy="1077218"/>
          </a:xfrm>
          <a:prstGeom prst="rect">
            <a:avLst/>
          </a:prstGeom>
        </p:spPr>
        <p:txBody>
          <a:bodyPr wrap="square">
            <a:spAutoFit/>
          </a:bodyPr>
          <a:lstStyle/>
          <a:p>
            <a:pPr lvl="0" algn="just" fontAlgn="base" hangingPunct="0">
              <a:tabLst>
                <a:tab pos="360363" algn="l"/>
              </a:tabLst>
            </a:pPr>
            <a:r>
              <a:rPr lang="lt-LT" dirty="0" smtClean="0">
                <a:solidFill>
                  <a:prstClr val="black"/>
                </a:solidFill>
                <a:latin typeface="Times New Roman" pitchFamily="18" charset="0"/>
                <a:cs typeface="Times New Roman" pitchFamily="18" charset="0"/>
              </a:rPr>
              <a:t>	</a:t>
            </a:r>
            <a:r>
              <a:rPr lang="lt-LT" sz="1600" dirty="0" smtClean="0">
                <a:latin typeface="Times New Roman" pitchFamily="18" charset="0"/>
                <a:cs typeface="Times New Roman" pitchFamily="18" charset="0"/>
              </a:rPr>
              <a:t>Viekšnių </a:t>
            </a:r>
            <a:r>
              <a:rPr lang="lt-LT" sz="1600" dirty="0">
                <a:latin typeface="Times New Roman" pitchFamily="18" charset="0"/>
                <a:cs typeface="Times New Roman" pitchFamily="18" charset="0"/>
              </a:rPr>
              <a:t>miesto skvere </a:t>
            </a:r>
            <a:r>
              <a:rPr lang="lt-LT" sz="1600" b="1" dirty="0">
                <a:latin typeface="Times New Roman" pitchFamily="18" charset="0"/>
                <a:cs typeface="Times New Roman" pitchFamily="18" charset="0"/>
              </a:rPr>
              <a:t>1995 m. rugpjūčio 25 d. </a:t>
            </a:r>
            <a:r>
              <a:rPr lang="lt-LT" sz="1600" dirty="0">
                <a:latin typeface="Times New Roman" pitchFamily="18" charset="0"/>
                <a:cs typeface="Times New Roman" pitchFamily="18" charset="0"/>
              </a:rPr>
              <a:t>atidengtas </a:t>
            </a:r>
            <a:r>
              <a:rPr lang="lt-LT" sz="1600" dirty="0" smtClean="0">
                <a:latin typeface="Times New Roman" pitchFamily="18" charset="0"/>
                <a:cs typeface="Times New Roman" pitchFamily="18" charset="0"/>
              </a:rPr>
              <a:t>vienintelis Lietuvoje paminklas, skirtas šeimai. </a:t>
            </a:r>
            <a:r>
              <a:rPr lang="lt-LT" sz="1600" dirty="0">
                <a:latin typeface="Times New Roman" pitchFamily="18" charset="0"/>
                <a:cs typeface="Times New Roman" pitchFamily="18" charset="0"/>
              </a:rPr>
              <a:t>Ant šešių paminklo </a:t>
            </a:r>
            <a:r>
              <a:rPr lang="lt-LT" sz="1600" dirty="0" err="1" smtClean="0">
                <a:latin typeface="Times New Roman" pitchFamily="18" charset="0"/>
                <a:cs typeface="Times New Roman" pitchFamily="18" charset="0"/>
              </a:rPr>
              <a:t>šoni-nių</a:t>
            </a:r>
            <a:r>
              <a:rPr lang="lt-LT" sz="1600" dirty="0" smtClean="0">
                <a:latin typeface="Times New Roman" pitchFamily="18" charset="0"/>
                <a:cs typeface="Times New Roman" pitchFamily="18" charset="0"/>
              </a:rPr>
              <a:t> </a:t>
            </a:r>
            <a:r>
              <a:rPr lang="lt-LT" sz="1600" dirty="0">
                <a:latin typeface="Times New Roman" pitchFamily="18" charset="0"/>
                <a:cs typeface="Times New Roman" pitchFamily="18" charset="0"/>
              </a:rPr>
              <a:t>plokščių </a:t>
            </a:r>
            <a:r>
              <a:rPr lang="lt-LT" sz="1600" dirty="0" smtClean="0">
                <a:latin typeface="Times New Roman" pitchFamily="18" charset="0"/>
                <a:cs typeface="Times New Roman" pitchFamily="18" charset="0"/>
              </a:rPr>
              <a:t>– iškilūs trijų brolių </a:t>
            </a:r>
            <a:r>
              <a:rPr lang="lt-LT" sz="1600" dirty="0">
                <a:latin typeface="Times New Roman" pitchFamily="18" charset="0"/>
                <a:cs typeface="Times New Roman" pitchFamily="18" charset="0"/>
              </a:rPr>
              <a:t>profesorių </a:t>
            </a:r>
            <a:r>
              <a:rPr lang="lt-LT" sz="1600" dirty="0" smtClean="0">
                <a:latin typeface="Times New Roman" pitchFamily="18" charset="0"/>
                <a:cs typeface="Times New Roman" pitchFamily="18" charset="0"/>
              </a:rPr>
              <a:t>bei jų tėvų Antano ir </a:t>
            </a:r>
            <a:r>
              <a:rPr lang="lt-LT" sz="1600" dirty="0" err="1" smtClean="0">
                <a:latin typeface="Times New Roman" pitchFamily="18" charset="0"/>
                <a:cs typeface="Times New Roman" pitchFamily="18" charset="0"/>
              </a:rPr>
              <a:t>Elzbietos</a:t>
            </a:r>
            <a:r>
              <a:rPr lang="lt-LT" sz="1600" dirty="0" smtClean="0">
                <a:latin typeface="Times New Roman" pitchFamily="18" charset="0"/>
                <a:cs typeface="Times New Roman" pitchFamily="18" charset="0"/>
              </a:rPr>
              <a:t> Biržiškų bareljefai, iškalti užrašai</a:t>
            </a:r>
            <a:r>
              <a:rPr lang="lt-LT" sz="1600" dirty="0">
                <a:latin typeface="Times New Roman" pitchFamily="18" charset="0"/>
                <a:cs typeface="Times New Roman" pitchFamily="18" charset="0"/>
              </a:rPr>
              <a:t>, trumpai nusakantys </a:t>
            </a:r>
            <a:r>
              <a:rPr lang="lt-LT" sz="1600" dirty="0" smtClean="0">
                <a:latin typeface="Times New Roman" pitchFamily="18" charset="0"/>
                <a:cs typeface="Times New Roman" pitchFamily="18" charset="0"/>
              </a:rPr>
              <a:t>žymių kraštiečių </a:t>
            </a:r>
            <a:r>
              <a:rPr lang="lt-LT" sz="1600" dirty="0">
                <a:latin typeface="Times New Roman" pitchFamily="18" charset="0"/>
                <a:cs typeface="Times New Roman" pitchFamily="18" charset="0"/>
              </a:rPr>
              <a:t>nuopelnus gimtajam </a:t>
            </a:r>
            <a:r>
              <a:rPr lang="lt-LT" sz="1600" dirty="0" smtClean="0">
                <a:latin typeface="Times New Roman" pitchFamily="18" charset="0"/>
                <a:cs typeface="Times New Roman" pitchFamily="18" charset="0"/>
              </a:rPr>
              <a:t>kraštui. Architektas </a:t>
            </a:r>
            <a:r>
              <a:rPr lang="lt-LT" sz="1600" dirty="0">
                <a:latin typeface="Times New Roman" pitchFamily="18" charset="0"/>
                <a:cs typeface="Times New Roman" pitchFamily="18" charset="0"/>
              </a:rPr>
              <a:t>– Reginaldas Palukaitis, skulptorius – Česlovas </a:t>
            </a:r>
            <a:r>
              <a:rPr lang="lt-LT" sz="1600" dirty="0" err="1">
                <a:latin typeface="Times New Roman" pitchFamily="18" charset="0"/>
                <a:cs typeface="Times New Roman" pitchFamily="18" charset="0"/>
              </a:rPr>
              <a:t>Pečiukas</a:t>
            </a:r>
            <a:r>
              <a:rPr lang="lt-LT" sz="1600" dirty="0" smtClean="0">
                <a:latin typeface="Times New Roman" pitchFamily="18" charset="0"/>
                <a:cs typeface="Times New Roman" pitchFamily="18" charset="0"/>
              </a:rPr>
              <a:t>.</a:t>
            </a:r>
          </a:p>
          <a:p>
            <a:pPr lvl="0" fontAlgn="base" hangingPunct="0"/>
            <a:r>
              <a:rPr lang="lt-LT" sz="1400" dirty="0" smtClean="0">
                <a:latin typeface="Times New Roman" panose="02020603050405020304" pitchFamily="18" charset="0"/>
                <a:cs typeface="Times New Roman" panose="02020603050405020304" pitchFamily="18" charset="0"/>
              </a:rPr>
              <a:t>                                                                                                                                                                                                    Rasos Vilkaitės nuotrauka, 2021 m.</a:t>
            </a:r>
            <a:endParaRPr lang="lt-LT" sz="1400" dirty="0">
              <a:solidFill>
                <a:prstClr val="black"/>
              </a:solidFill>
              <a:latin typeface="Times New Roman" pitchFamily="18" charset="0"/>
              <a:cs typeface="Times New Roman" pitchFamily="18" charset="0"/>
            </a:endParaRPr>
          </a:p>
        </p:txBody>
      </p:sp>
      <p:pic>
        <p:nvPicPr>
          <p:cNvPr id="6146" name="Picture 2" descr="C:\Users\J\Desktop\SIGNATARAI\1 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970" y="374429"/>
            <a:ext cx="3456049" cy="4603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C:\Users\J\Desktop\SIGNATARAI\1 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380" y="350334"/>
            <a:ext cx="4098448" cy="4613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72979" y="5394351"/>
            <a:ext cx="11442031" cy="854242"/>
          </a:xfrm>
        </p:spPr>
        <p:txBody>
          <a:bodyPr>
            <a:noAutofit/>
          </a:bodyPr>
          <a:lstStyle/>
          <a:p>
            <a:pPr lvl="0" algn="just" fontAlgn="base" hangingPunct="0">
              <a:lnSpc>
                <a:spcPct val="115000"/>
              </a:lnSpc>
              <a:spcAft>
                <a:spcPts val="0"/>
              </a:spcAft>
              <a:tabLst>
                <a:tab pos="360363" algn="l"/>
              </a:tabLst>
            </a:pPr>
            <a:r>
              <a:rPr lang="lt-LT" sz="1800" dirty="0" smtClean="0">
                <a:solidFill>
                  <a:srgbClr val="000000"/>
                </a:solidFill>
                <a:effectLst/>
                <a:latin typeface="Times New Roman"/>
                <a:ea typeface="Times New Roman"/>
              </a:rPr>
              <a:t>	Vilniaus miesto savivaldybės tarybos </a:t>
            </a:r>
            <a:r>
              <a:rPr lang="lt-LT" sz="1800" b="1" dirty="0" smtClean="0">
                <a:solidFill>
                  <a:srgbClr val="000000"/>
                </a:solidFill>
                <a:latin typeface="Times New Roman"/>
                <a:ea typeface="Times New Roman"/>
              </a:rPr>
              <a:t>1993 m. rugpjūčio 30 d. </a:t>
            </a:r>
            <a:r>
              <a:rPr lang="lt-LT" sz="1800" dirty="0" smtClean="0">
                <a:solidFill>
                  <a:srgbClr val="000000"/>
                </a:solidFill>
                <a:latin typeface="Times New Roman"/>
                <a:ea typeface="Times New Roman"/>
              </a:rPr>
              <a:t>potvarkiu buvusiai Vilniaus 57-ajai vidurinei mokyklai suteiktas Mykolo Biržiškos gimnazijos vardas. Prie mokymo įstaigos </a:t>
            </a:r>
            <a:r>
              <a:rPr lang="lt-LT" sz="1800" b="1" dirty="0" smtClean="0">
                <a:solidFill>
                  <a:srgbClr val="000000"/>
                </a:solidFill>
                <a:latin typeface="Times New Roman"/>
                <a:ea typeface="Times New Roman"/>
              </a:rPr>
              <a:t>2009 m</a:t>
            </a:r>
            <a:r>
              <a:rPr lang="lt-LT" sz="1800" b="1" dirty="0" smtClean="0">
                <a:solidFill>
                  <a:srgbClr val="000000"/>
                </a:solidFill>
                <a:effectLst/>
                <a:latin typeface="Times New Roman"/>
                <a:ea typeface="Times New Roman"/>
              </a:rPr>
              <a:t>. </a:t>
            </a:r>
            <a:r>
              <a:rPr lang="lt-LT" sz="1800" dirty="0" smtClean="0">
                <a:solidFill>
                  <a:srgbClr val="000000"/>
                </a:solidFill>
                <a:effectLst/>
                <a:latin typeface="Times New Roman"/>
                <a:ea typeface="Times New Roman"/>
              </a:rPr>
              <a:t>pastatytas paminklas – medinė skulptūra „Žynys“ (skulptorius  Adolfas </a:t>
            </a:r>
            <a:r>
              <a:rPr lang="lt-LT" sz="1800" dirty="0" err="1" smtClean="0">
                <a:solidFill>
                  <a:srgbClr val="000000"/>
                </a:solidFill>
                <a:effectLst/>
                <a:latin typeface="Times New Roman"/>
                <a:ea typeface="Times New Roman"/>
              </a:rPr>
              <a:t>Teresius</a:t>
            </a:r>
            <a:r>
              <a:rPr lang="lt-LT" sz="1800" dirty="0" smtClean="0">
                <a:solidFill>
                  <a:srgbClr val="000000"/>
                </a:solidFill>
                <a:effectLst/>
                <a:latin typeface="Times New Roman"/>
                <a:ea typeface="Times New Roman"/>
              </a:rPr>
              <a:t>), kurioje išdrožti profesoriaus žodžiai: „Pasitikėdami ir budėdami eikime toliau“.</a:t>
            </a:r>
            <a:endParaRPr lang="lt-LT" sz="1800" dirty="0">
              <a:effectLst/>
              <a:latin typeface="Times New Roman"/>
              <a:ea typeface="Times New Roman"/>
            </a:endParaRPr>
          </a:p>
        </p:txBody>
      </p:sp>
      <p:pic>
        <p:nvPicPr>
          <p:cNvPr id="3074" name="Picture 2" descr="C:\Users\J\Desktop\9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649" y="288546"/>
            <a:ext cx="8674770" cy="500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062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rot="10800000" flipV="1">
            <a:off x="319696" y="5189435"/>
            <a:ext cx="11552607" cy="818148"/>
          </a:xfrm>
        </p:spPr>
        <p:txBody>
          <a:bodyPr>
            <a:normAutofit fontScale="90000"/>
          </a:bodyPr>
          <a:lstStyle/>
          <a:p>
            <a:pPr algn="l">
              <a:tabLst>
                <a:tab pos="360363" algn="l"/>
              </a:tabLst>
            </a:pPr>
            <a:r>
              <a:rPr lang="lt-LT" sz="1800" dirty="0" smtClean="0">
                <a:latin typeface="Times New Roman" panose="02020603050405020304" pitchFamily="18" charset="0"/>
                <a:cs typeface="Times New Roman" panose="02020603050405020304" pitchFamily="18" charset="0"/>
              </a:rPr>
              <a:t>	Vilniaus Rasų kapinėse </a:t>
            </a:r>
            <a:r>
              <a:rPr lang="lt-LT" sz="1800" b="1" dirty="0" smtClean="0">
                <a:latin typeface="Times New Roman" panose="02020603050405020304" pitchFamily="18" charset="0"/>
                <a:cs typeface="Times New Roman" panose="02020603050405020304" pitchFamily="18" charset="0"/>
              </a:rPr>
              <a:t>2018 m. liepos 11 d. </a:t>
            </a:r>
            <a:r>
              <a:rPr lang="lt-LT" sz="1800" dirty="0" smtClean="0">
                <a:latin typeface="Times New Roman" panose="02020603050405020304" pitchFamily="18" charset="0"/>
                <a:cs typeface="Times New Roman" panose="02020603050405020304" pitchFamily="18" charset="0"/>
              </a:rPr>
              <a:t>buvo perlaidoti iš JAV atvežtų keturių Biržiškos šeimos narių palaikai. 2020 m. prieš pat Vėlines buvo sutvarkyti Biržiškų kapai. Skulptorius Mindaugas </a:t>
            </a:r>
            <a:r>
              <a:rPr lang="lt-LT" sz="1800" dirty="0" err="1" smtClean="0">
                <a:latin typeface="Times New Roman" panose="02020603050405020304" pitchFamily="18" charset="0"/>
                <a:cs typeface="Times New Roman" panose="02020603050405020304" pitchFamily="18" charset="0"/>
              </a:rPr>
              <a:t>Junčys</a:t>
            </a:r>
            <a:r>
              <a:rPr lang="lt-LT" sz="1800" dirty="0" smtClean="0">
                <a:latin typeface="Times New Roman" panose="02020603050405020304" pitchFamily="18" charset="0"/>
                <a:cs typeface="Times New Roman" panose="02020603050405020304" pitchFamily="18" charset="0"/>
              </a:rPr>
              <a:t> atminimą įamžino antkapiniais paminklais „Kelias“. Profesoriaus Mykolo Biržiškos kapavietę žymi granitinis Signataro ženklas.</a:t>
            </a:r>
            <a:r>
              <a:rPr lang="lt-LT" sz="1600" dirty="0" smtClean="0">
                <a:latin typeface="Times New Roman" panose="02020603050405020304" pitchFamily="18" charset="0"/>
                <a:cs typeface="Times New Roman" panose="02020603050405020304" pitchFamily="18" charset="0"/>
              </a:rPr>
              <a:t/>
            </a:r>
            <a:br>
              <a:rPr lang="lt-LT" sz="1600" dirty="0" smtClean="0">
                <a:latin typeface="Times New Roman" panose="02020603050405020304" pitchFamily="18" charset="0"/>
                <a:cs typeface="Times New Roman" panose="02020603050405020304" pitchFamily="18" charset="0"/>
              </a:rPr>
            </a:br>
            <a:r>
              <a:rPr lang="lt-LT" sz="1600" dirty="0" smtClean="0">
                <a:latin typeface="Times New Roman" panose="02020603050405020304" pitchFamily="18" charset="0"/>
                <a:cs typeface="Times New Roman" panose="02020603050405020304" pitchFamily="18" charset="0"/>
              </a:rPr>
              <a:t>                                                                                                                                                                                                    Juliaus </a:t>
            </a:r>
            <a:r>
              <a:rPr lang="lt-LT" sz="1600" dirty="0" err="1">
                <a:latin typeface="Times New Roman" panose="02020603050405020304" pitchFamily="18" charset="0"/>
                <a:cs typeface="Times New Roman" panose="02020603050405020304" pitchFamily="18" charset="0"/>
              </a:rPr>
              <a:t>K</a:t>
            </a:r>
            <a:r>
              <a:rPr lang="lt-LT" sz="1600" dirty="0" err="1" smtClean="0">
                <a:latin typeface="Times New Roman" panose="02020603050405020304" pitchFamily="18" charset="0"/>
                <a:cs typeface="Times New Roman" panose="02020603050405020304" pitchFamily="18" charset="0"/>
              </a:rPr>
              <a:t>alinsko</a:t>
            </a:r>
            <a:r>
              <a:rPr lang="lt-LT" sz="1600" dirty="0" smtClean="0">
                <a:latin typeface="Times New Roman" panose="02020603050405020304" pitchFamily="18" charset="0"/>
                <a:cs typeface="Times New Roman" panose="02020603050405020304" pitchFamily="18" charset="0"/>
              </a:rPr>
              <a:t> nuotrauka, 2020 m..</a:t>
            </a:r>
            <a:endParaRPr lang="lt-LT" sz="1600" dirty="0">
              <a:latin typeface="Times New Roman" panose="02020603050405020304" pitchFamily="18" charset="0"/>
              <a:cs typeface="Times New Roman" panose="02020603050405020304" pitchFamily="18" charset="0"/>
            </a:endParaRPr>
          </a:p>
        </p:txBody>
      </p:sp>
      <p:pic>
        <p:nvPicPr>
          <p:cNvPr id="5122" name="Picture 2" descr="C:\Users\Administratorius\Desktop\antkapis.jpg"/>
          <p:cNvPicPr>
            <a:picLocks noChangeAspect="1" noChangeArrowheads="1"/>
          </p:cNvPicPr>
          <p:nvPr/>
        </p:nvPicPr>
        <p:blipFill>
          <a:blip r:embed="rId2">
            <a:extLst>
              <a:ext uri="{28A0092B-C50C-407E-A947-70E740481C1C}">
                <a14:useLocalDpi xmlns:a14="http://schemas.microsoft.com/office/drawing/2010/main" val="0"/>
              </a:ext>
            </a:extLst>
          </a:blip>
          <a:srcRect b="2602"/>
          <a:stretch>
            <a:fillRect/>
          </a:stretch>
        </p:blipFill>
        <p:spPr bwMode="auto">
          <a:xfrm>
            <a:off x="2434348" y="290699"/>
            <a:ext cx="7395495" cy="4800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108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7743398" y="1604322"/>
            <a:ext cx="4114799" cy="3629025"/>
          </a:xfrm>
        </p:spPr>
        <p:txBody>
          <a:bodyPr>
            <a:normAutofit fontScale="90000"/>
          </a:bodyPr>
          <a:lstStyle/>
          <a:p>
            <a:pPr algn="just">
              <a:tabLst>
                <a:tab pos="180975" algn="l"/>
              </a:tabLst>
            </a:pPr>
            <a:r>
              <a:rPr lang="lt-LT" sz="1800" dirty="0" smtClean="0">
                <a:solidFill>
                  <a:schemeClr val="tx1"/>
                </a:solidFill>
                <a:latin typeface="Times New Roman" panose="02020603050405020304" pitchFamily="18" charset="0"/>
                <a:cs typeface="Times New Roman" panose="02020603050405020304" pitchFamily="18" charset="0"/>
              </a:rPr>
              <a:t>	Niujorke 1939 m. rugsėjo mėnesį vykusioje pasaulinėje parodoje, Baltijos valstybių Lietu-vos skyriuje, buvo eksponuotas įspūdingo </a:t>
            </a:r>
            <a:r>
              <a:rPr lang="lt-LT" sz="1800" dirty="0" err="1" smtClean="0">
                <a:solidFill>
                  <a:schemeClr val="tx1"/>
                </a:solidFill>
                <a:latin typeface="Times New Roman" panose="02020603050405020304" pitchFamily="18" charset="0"/>
                <a:cs typeface="Times New Roman" panose="02020603050405020304" pitchFamily="18" charset="0"/>
              </a:rPr>
              <a:t>dy-džio</a:t>
            </a:r>
            <a:r>
              <a:rPr lang="lt-LT" sz="1800" dirty="0" smtClean="0">
                <a:solidFill>
                  <a:schemeClr val="tx1"/>
                </a:solidFill>
                <a:latin typeface="Times New Roman" panose="02020603050405020304" pitchFamily="18" charset="0"/>
                <a:cs typeface="Times New Roman" panose="02020603050405020304" pitchFamily="18" charset="0"/>
              </a:rPr>
              <a:t> (2,70x3,75) dailininko Petro </a:t>
            </a:r>
            <a:r>
              <a:rPr lang="lt-LT" sz="1800" dirty="0">
                <a:solidFill>
                  <a:schemeClr val="tx1"/>
                </a:solidFill>
                <a:latin typeface="Times New Roman" panose="02020603050405020304" pitchFamily="18" charset="0"/>
                <a:cs typeface="Times New Roman" panose="02020603050405020304" pitchFamily="18" charset="0"/>
              </a:rPr>
              <a:t>K</a:t>
            </a:r>
            <a:r>
              <a:rPr lang="lt-LT" sz="1800" dirty="0" smtClean="0">
                <a:solidFill>
                  <a:schemeClr val="tx1"/>
                </a:solidFill>
                <a:latin typeface="Times New Roman" panose="02020603050405020304" pitchFamily="18" charset="0"/>
                <a:cs typeface="Times New Roman" panose="02020603050405020304" pitchFamily="18" charset="0"/>
              </a:rPr>
              <a:t>alpoko </a:t>
            </a:r>
            <a:r>
              <a:rPr lang="lt-LT" sz="1800" dirty="0" err="1" smtClean="0">
                <a:solidFill>
                  <a:schemeClr val="tx1"/>
                </a:solidFill>
                <a:latin typeface="Times New Roman" panose="02020603050405020304" pitchFamily="18" charset="0"/>
                <a:cs typeface="Times New Roman" panose="02020603050405020304" pitchFamily="18" charset="0"/>
              </a:rPr>
              <a:t>is-torinis</a:t>
            </a:r>
            <a:r>
              <a:rPr lang="lt-LT" sz="1800" dirty="0" smtClean="0">
                <a:solidFill>
                  <a:schemeClr val="tx1"/>
                </a:solidFill>
                <a:latin typeface="Times New Roman" panose="02020603050405020304" pitchFamily="18" charset="0"/>
                <a:cs typeface="Times New Roman" panose="02020603050405020304" pitchFamily="18" charset="0"/>
              </a:rPr>
              <a:t> paveikslas „Signatarai“. Prasidėjus Ant-rajam pasauliniam karui liko JAV, į Vilnių buvo parvežtas iš </a:t>
            </a:r>
            <a:r>
              <a:rPr lang="lt-LT" sz="1800" dirty="0">
                <a:solidFill>
                  <a:schemeClr val="tx1"/>
                </a:solidFill>
                <a:latin typeface="Times New Roman" panose="02020603050405020304" pitchFamily="18" charset="0"/>
                <a:cs typeface="Times New Roman" panose="02020603050405020304" pitchFamily="18" charset="0"/>
              </a:rPr>
              <a:t>L</a:t>
            </a:r>
            <a:r>
              <a:rPr lang="lt-LT" sz="1800" dirty="0" smtClean="0">
                <a:solidFill>
                  <a:schemeClr val="tx1"/>
                </a:solidFill>
                <a:latin typeface="Times New Roman" panose="02020603050405020304" pitchFamily="18" charset="0"/>
                <a:cs typeface="Times New Roman" panose="02020603050405020304" pitchFamily="18" charset="0"/>
              </a:rPr>
              <a:t>ietuvos ambasados Vašingtone. Dabar eksponuojamas Signatarų namų salėje.	Dailininkas nutapė 20 susikaupusių Tarybos narių, </a:t>
            </a:r>
            <a:r>
              <a:rPr lang="lt-LT" sz="1800" dirty="0">
                <a:solidFill>
                  <a:prstClr val="black"/>
                </a:solidFill>
                <a:latin typeface="Times New Roman" panose="02020603050405020304" pitchFamily="18" charset="0"/>
                <a:cs typeface="Times New Roman" panose="02020603050405020304" pitchFamily="18" charset="0"/>
              </a:rPr>
              <a:t>besiklausančių </a:t>
            </a:r>
            <a:r>
              <a:rPr lang="lt-LT" sz="1800" dirty="0" smtClean="0">
                <a:solidFill>
                  <a:schemeClr val="tx1"/>
                </a:solidFill>
                <a:latin typeface="Times New Roman" panose="02020603050405020304" pitchFamily="18" charset="0"/>
                <a:cs typeface="Times New Roman" panose="02020603050405020304" pitchFamily="18" charset="0"/>
              </a:rPr>
              <a:t>1918 m. vasario 16 d. </a:t>
            </a:r>
            <a:r>
              <a:rPr lang="lt-LT" sz="1800" dirty="0" err="1" smtClean="0">
                <a:solidFill>
                  <a:schemeClr val="tx1"/>
                </a:solidFill>
                <a:latin typeface="Times New Roman" panose="02020603050405020304" pitchFamily="18" charset="0"/>
                <a:cs typeface="Times New Roman" panose="02020603050405020304" pitchFamily="18" charset="0"/>
              </a:rPr>
              <a:t>ry-tiniame</a:t>
            </a:r>
            <a:r>
              <a:rPr lang="lt-LT" sz="1800" dirty="0" smtClean="0">
                <a:solidFill>
                  <a:schemeClr val="tx1"/>
                </a:solidFill>
                <a:latin typeface="Times New Roman" panose="02020603050405020304" pitchFamily="18" charset="0"/>
                <a:cs typeface="Times New Roman" panose="02020603050405020304" pitchFamily="18" charset="0"/>
              </a:rPr>
              <a:t> posėdyje pirmininkavusio vyriausio na-</a:t>
            </a:r>
            <a:r>
              <a:rPr lang="lt-LT" sz="1800" dirty="0" err="1" smtClean="0">
                <a:solidFill>
                  <a:schemeClr val="tx1"/>
                </a:solidFill>
                <a:latin typeface="Times New Roman" panose="02020603050405020304" pitchFamily="18" charset="0"/>
                <a:cs typeface="Times New Roman" panose="02020603050405020304" pitchFamily="18" charset="0"/>
              </a:rPr>
              <a:t>rio</a:t>
            </a:r>
            <a:r>
              <a:rPr lang="lt-LT" sz="1800" dirty="0" smtClean="0">
                <a:solidFill>
                  <a:schemeClr val="tx1"/>
                </a:solidFill>
                <a:latin typeface="Times New Roman" panose="02020603050405020304" pitchFamily="18" charset="0"/>
                <a:cs typeface="Times New Roman" panose="02020603050405020304" pitchFamily="18" charset="0"/>
              </a:rPr>
              <a:t> Jono Basanavičiaus. Jis skaitė nutarimo tek-</a:t>
            </a:r>
            <a:r>
              <a:rPr lang="lt-LT" sz="1800" dirty="0" err="1" smtClean="0">
                <a:solidFill>
                  <a:schemeClr val="tx1"/>
                </a:solidFill>
                <a:latin typeface="Times New Roman" panose="02020603050405020304" pitchFamily="18" charset="0"/>
                <a:cs typeface="Times New Roman" panose="02020603050405020304" pitchFamily="18" charset="0"/>
              </a:rPr>
              <a:t>stą</a:t>
            </a:r>
            <a:r>
              <a:rPr lang="lt-LT" sz="1800" dirty="0" smtClean="0">
                <a:solidFill>
                  <a:schemeClr val="tx1"/>
                </a:solidFill>
                <a:latin typeface="Times New Roman" panose="02020603050405020304" pitchFamily="18" charset="0"/>
                <a:cs typeface="Times New Roman" panose="02020603050405020304" pitchFamily="18" charset="0"/>
              </a:rPr>
              <a:t> dėl </a:t>
            </a:r>
            <a:r>
              <a:rPr lang="lt-LT" sz="1800" dirty="0">
                <a:solidFill>
                  <a:schemeClr val="tx1"/>
                </a:solidFill>
                <a:latin typeface="Times New Roman" panose="02020603050405020304" pitchFamily="18" charset="0"/>
                <a:cs typeface="Times New Roman" panose="02020603050405020304" pitchFamily="18" charset="0"/>
              </a:rPr>
              <a:t>L</a:t>
            </a:r>
            <a:r>
              <a:rPr lang="lt-LT" sz="1800" dirty="0" smtClean="0">
                <a:solidFill>
                  <a:schemeClr val="tx1"/>
                </a:solidFill>
                <a:latin typeface="Times New Roman" panose="02020603050405020304" pitchFamily="18" charset="0"/>
                <a:cs typeface="Times New Roman" panose="02020603050405020304" pitchFamily="18" charset="0"/>
              </a:rPr>
              <a:t>ietuvos </a:t>
            </a:r>
            <a:r>
              <a:rPr lang="lt-LT" sz="1800" dirty="0">
                <a:solidFill>
                  <a:schemeClr val="tx1"/>
                </a:solidFill>
                <a:latin typeface="Times New Roman" panose="02020603050405020304" pitchFamily="18" charset="0"/>
                <a:cs typeface="Times New Roman" panose="02020603050405020304" pitchFamily="18" charset="0"/>
              </a:rPr>
              <a:t>N</a:t>
            </a:r>
            <a:r>
              <a:rPr lang="lt-LT" sz="1800" dirty="0" smtClean="0">
                <a:solidFill>
                  <a:schemeClr val="tx1"/>
                </a:solidFill>
                <a:latin typeface="Times New Roman" panose="02020603050405020304" pitchFamily="18" charset="0"/>
                <a:cs typeface="Times New Roman" panose="02020603050405020304" pitchFamily="18" charset="0"/>
              </a:rPr>
              <a:t>epriklausomybės atkūrimo.</a:t>
            </a:r>
            <a:br>
              <a:rPr lang="lt-LT" sz="1800" dirty="0" smtClean="0">
                <a:solidFill>
                  <a:schemeClr val="tx1"/>
                </a:solidFill>
                <a:latin typeface="Times New Roman" panose="02020603050405020304" pitchFamily="18" charset="0"/>
                <a:cs typeface="Times New Roman" panose="02020603050405020304" pitchFamily="18" charset="0"/>
              </a:rPr>
            </a:br>
            <a:r>
              <a:rPr lang="lt-LT" sz="1800" dirty="0" smtClean="0">
                <a:solidFill>
                  <a:schemeClr val="tx1"/>
                </a:solidFill>
                <a:latin typeface="Times New Roman" panose="02020603050405020304" pitchFamily="18" charset="0"/>
                <a:cs typeface="Times New Roman" panose="02020603050405020304" pitchFamily="18" charset="0"/>
              </a:rPr>
              <a:t>	Kairėje pirmasis sėdi signataras </a:t>
            </a:r>
            <a:r>
              <a:rPr lang="lt-LT" sz="1800" b="1" dirty="0" smtClean="0">
                <a:solidFill>
                  <a:schemeClr val="tx1"/>
                </a:solidFill>
                <a:latin typeface="Times New Roman" panose="02020603050405020304" pitchFamily="18" charset="0"/>
                <a:cs typeface="Times New Roman" panose="02020603050405020304" pitchFamily="18" charset="0"/>
              </a:rPr>
              <a:t>Stanislovas Narutavičius</a:t>
            </a:r>
            <a:r>
              <a:rPr lang="lt-LT" sz="1800" dirty="0" smtClean="0">
                <a:solidFill>
                  <a:schemeClr val="tx1"/>
                </a:solidFill>
                <a:latin typeface="Times New Roman" panose="02020603050405020304" pitchFamily="18" charset="0"/>
                <a:cs typeface="Times New Roman" panose="02020603050405020304" pitchFamily="18" charset="0"/>
              </a:rPr>
              <a:t>, už jo stovi </a:t>
            </a:r>
            <a:r>
              <a:rPr lang="lt-LT" sz="1800" b="1" dirty="0" smtClean="0">
                <a:solidFill>
                  <a:schemeClr val="tx1"/>
                </a:solidFill>
                <a:latin typeface="Times New Roman" panose="02020603050405020304" pitchFamily="18" charset="0"/>
                <a:cs typeface="Times New Roman" panose="02020603050405020304" pitchFamily="18" charset="0"/>
              </a:rPr>
              <a:t>Mykolas Biržiška</a:t>
            </a:r>
            <a:r>
              <a:rPr lang="lt-LT" sz="1800" dirty="0" smtClean="0">
                <a:solidFill>
                  <a:schemeClr val="tx1"/>
                </a:solidFill>
                <a:latin typeface="Times New Roman" panose="02020603050405020304" pitchFamily="18" charset="0"/>
                <a:cs typeface="Times New Roman" panose="02020603050405020304" pitchFamily="18" charset="0"/>
              </a:rPr>
              <a:t>.</a:t>
            </a:r>
            <a:endParaRPr lang="lt-LT" sz="18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97" y="709917"/>
            <a:ext cx="7239188" cy="5177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741551" y="5367582"/>
            <a:ext cx="10710220" cy="878531"/>
          </a:xfrm>
        </p:spPr>
        <p:txBody>
          <a:bodyPr>
            <a:normAutofit/>
          </a:bodyPr>
          <a:lstStyle/>
          <a:p>
            <a:pPr algn="l">
              <a:tabLst>
                <a:tab pos="360363" algn="l"/>
              </a:tabLst>
            </a:pPr>
            <a:r>
              <a:rPr lang="lt-LT" sz="1600" dirty="0" smtClean="0">
                <a:latin typeface="Times New Roman" panose="02020603050405020304" pitchFamily="18" charset="0"/>
                <a:cs typeface="Times New Roman" panose="02020603050405020304" pitchFamily="18" charset="0"/>
              </a:rPr>
              <a:t>	Plungės rajono savivaldybės taryba 2016 m. gruodžio 22 d. priėmė sprendimą pakeisti mokymo įstaigos buvusį pavadinimą.</a:t>
            </a:r>
            <a:r>
              <a:rPr lang="lt-LT" sz="1600" dirty="0">
                <a:latin typeface="Times New Roman" panose="02020603050405020304" pitchFamily="18" charset="0"/>
                <a:cs typeface="Times New Roman" panose="02020603050405020304" pitchFamily="18" charset="0"/>
              </a:rPr>
              <a:t> </a:t>
            </a:r>
            <a:r>
              <a:rPr lang="lt-LT" sz="1600" dirty="0" smtClean="0">
                <a:latin typeface="Times New Roman" panose="02020603050405020304" pitchFamily="18" charset="0"/>
                <a:cs typeface="Times New Roman" panose="02020603050405020304" pitchFamily="18" charset="0"/>
              </a:rPr>
              <a:t>Nuo </a:t>
            </a:r>
            <a:r>
              <a:rPr lang="lt-LT" sz="1600" b="1" dirty="0" smtClean="0">
                <a:latin typeface="Times New Roman" panose="02020603050405020304" pitchFamily="18" charset="0"/>
                <a:cs typeface="Times New Roman" panose="02020603050405020304" pitchFamily="18" charset="0"/>
              </a:rPr>
              <a:t>2017 m. sausio 1 d. </a:t>
            </a:r>
            <a:r>
              <a:rPr lang="lt-LT" sz="1600" dirty="0" smtClean="0">
                <a:latin typeface="Times New Roman" panose="02020603050405020304" pitchFamily="18" charset="0"/>
                <a:cs typeface="Times New Roman" panose="02020603050405020304" pitchFamily="18" charset="0"/>
              </a:rPr>
              <a:t>– tai Alsėdžių Stanislovo </a:t>
            </a:r>
            <a:r>
              <a:rPr lang="lt-LT" sz="1600" dirty="0">
                <a:latin typeface="Times New Roman" panose="02020603050405020304" pitchFamily="18" charset="0"/>
                <a:cs typeface="Times New Roman" panose="02020603050405020304" pitchFamily="18" charset="0"/>
              </a:rPr>
              <a:t>N</a:t>
            </a:r>
            <a:r>
              <a:rPr lang="lt-LT" sz="1600" dirty="0" smtClean="0">
                <a:latin typeface="Times New Roman" panose="02020603050405020304" pitchFamily="18" charset="0"/>
                <a:cs typeface="Times New Roman" panose="02020603050405020304" pitchFamily="18" charset="0"/>
              </a:rPr>
              <a:t>arutavičiaus gimnazija. Švč. Mergelės </a:t>
            </a:r>
            <a:r>
              <a:rPr lang="lt-LT" sz="1600" dirty="0">
                <a:latin typeface="Times New Roman" panose="02020603050405020304" pitchFamily="18" charset="0"/>
                <a:cs typeface="Times New Roman" panose="02020603050405020304" pitchFamily="18" charset="0"/>
              </a:rPr>
              <a:t>M</a:t>
            </a:r>
            <a:r>
              <a:rPr lang="lt-LT" sz="1600" dirty="0" smtClean="0">
                <a:latin typeface="Times New Roman" panose="02020603050405020304" pitchFamily="18" charset="0"/>
                <a:cs typeface="Times New Roman" panose="02020603050405020304" pitchFamily="18" charset="0"/>
              </a:rPr>
              <a:t>arijos Nekaltojo Prasidėjimo </a:t>
            </a:r>
            <a:r>
              <a:rPr lang="lt-LT" sz="1600" dirty="0" err="1" smtClean="0">
                <a:latin typeface="Times New Roman" panose="02020603050405020304" pitchFamily="18" charset="0"/>
                <a:cs typeface="Times New Roman" panose="02020603050405020304" pitchFamily="18" charset="0"/>
              </a:rPr>
              <a:t>baž-nyčios</a:t>
            </a:r>
            <a:r>
              <a:rPr lang="lt-LT" sz="1600" dirty="0" smtClean="0">
                <a:latin typeface="Times New Roman" panose="02020603050405020304" pitchFamily="18" charset="0"/>
                <a:cs typeface="Times New Roman" panose="02020603050405020304" pitchFamily="18" charset="0"/>
              </a:rPr>
              <a:t> klebonas Tomas Žlibinas pašventino lentelę ir palaimino mokymo įstaigos bendruomenę.</a:t>
            </a:r>
            <a:endParaRPr lang="lt-LT" sz="1600" dirty="0">
              <a:latin typeface="Times New Roman" panose="02020603050405020304" pitchFamily="18" charset="0"/>
              <a:cs typeface="Times New Roman" panose="02020603050405020304" pitchFamily="18" charset="0"/>
            </a:endParaRPr>
          </a:p>
        </p:txBody>
      </p:sp>
      <p:pic>
        <p:nvPicPr>
          <p:cNvPr id="2050" name="Picture 2" descr="C:\Users\J\Desktop\6-24135.jpg"/>
          <p:cNvPicPr>
            <a:picLocks noChangeAspect="1" noChangeArrowheads="1"/>
          </p:cNvPicPr>
          <p:nvPr/>
        </p:nvPicPr>
        <p:blipFill rotWithShape="1">
          <a:blip r:embed="rId2">
            <a:extLst>
              <a:ext uri="{28A0092B-C50C-407E-A947-70E740481C1C}">
                <a14:useLocalDpi xmlns:a14="http://schemas.microsoft.com/office/drawing/2010/main" val="0"/>
              </a:ext>
            </a:extLst>
          </a:blip>
          <a:srcRect b="2098"/>
          <a:stretch/>
        </p:blipFill>
        <p:spPr bwMode="auto">
          <a:xfrm>
            <a:off x="993604" y="760092"/>
            <a:ext cx="10212187" cy="4607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tačiakampis 2"/>
          <p:cNvSpPr/>
          <p:nvPr/>
        </p:nvSpPr>
        <p:spPr>
          <a:xfrm>
            <a:off x="314825" y="221371"/>
            <a:ext cx="11562348"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20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STANISLOVO NARUTAVIČIAUS ATMINIMO ĮAMŽINIMAS LIETUVOJE</a:t>
            </a:r>
            <a:endParaRPr kumimoji="0" lang="lt-LT" sz="20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1109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096000" y="2153655"/>
            <a:ext cx="5747656" cy="3308684"/>
          </a:xfrm>
        </p:spPr>
        <p:txBody>
          <a:bodyPr>
            <a:normAutofit fontScale="90000"/>
          </a:bodyPr>
          <a:lstStyle/>
          <a:p>
            <a:pPr algn="just">
              <a:tabLst>
                <a:tab pos="360363" algn="l"/>
              </a:tabLst>
            </a:pPr>
            <a:r>
              <a:rPr lang="lt-LT" sz="1800" dirty="0" smtClean="0">
                <a:latin typeface="Times New Roman" panose="02020603050405020304" pitchFamily="18" charset="0"/>
                <a:cs typeface="Times New Roman" panose="02020603050405020304" pitchFamily="18" charset="0"/>
              </a:rPr>
              <a:t>	</a:t>
            </a:r>
            <a:br>
              <a:rPr lang="lt-LT" sz="1800" dirty="0" smtClean="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a:t>
            </a:r>
            <a:r>
              <a:rPr lang="lt-LT" sz="1800" b="1" dirty="0" smtClean="0">
                <a:latin typeface="Times New Roman" panose="02020603050405020304" pitchFamily="18" charset="0"/>
                <a:cs typeface="Times New Roman" panose="02020603050405020304" pitchFamily="18" charset="0"/>
              </a:rPr>
              <a:t>2018 m. vasario 16 d. </a:t>
            </a:r>
            <a:r>
              <a:rPr lang="lt-LT" sz="1800" dirty="0" smtClean="0">
                <a:latin typeface="Times New Roman" panose="02020603050405020304" pitchFamily="18" charset="0"/>
                <a:cs typeface="Times New Roman" panose="02020603050405020304" pitchFamily="18" charset="0"/>
              </a:rPr>
              <a:t>ant Alsėdžių gimnazijos sienos buvo </a:t>
            </a:r>
            <a:r>
              <a:rPr lang="lt-LT" sz="1800" dirty="0" err="1" smtClean="0">
                <a:latin typeface="Times New Roman" panose="02020603050405020304" pitchFamily="18" charset="0"/>
                <a:cs typeface="Times New Roman" panose="02020603050405020304" pitchFamily="18" charset="0"/>
              </a:rPr>
              <a:t>ati-dengtas</a:t>
            </a:r>
            <a:r>
              <a:rPr lang="lt-LT" sz="1800" dirty="0" smtClean="0">
                <a:latin typeface="Times New Roman" panose="02020603050405020304" pitchFamily="18" charset="0"/>
                <a:cs typeface="Times New Roman" panose="02020603050405020304" pitchFamily="18" charset="0"/>
              </a:rPr>
              <a:t> Nepriklausomybės Akto signataro Stanislovo </a:t>
            </a:r>
            <a:r>
              <a:rPr lang="lt-LT" sz="1800" dirty="0">
                <a:latin typeface="Times New Roman" panose="02020603050405020304" pitchFamily="18" charset="0"/>
                <a:cs typeface="Times New Roman" panose="02020603050405020304" pitchFamily="18" charset="0"/>
              </a:rPr>
              <a:t>N</a:t>
            </a:r>
            <a:r>
              <a:rPr lang="lt-LT" sz="1800" dirty="0" smtClean="0">
                <a:latin typeface="Times New Roman" panose="02020603050405020304" pitchFamily="18" charset="0"/>
                <a:cs typeface="Times New Roman" panose="02020603050405020304" pitchFamily="18" charset="0"/>
              </a:rPr>
              <a:t>arutavičiaus portretas. Piešta ant dešimties atskirų lapų Plungėje, prieš iškilmes portretas atvežtas į Alsėdžius ir pritvirtintas prie pastato sienos.</a:t>
            </a:r>
            <a:br>
              <a:rPr lang="lt-LT" sz="1800" dirty="0" smtClean="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Idėjos autorius – buvęs gimnazistas Jonas Mockūnas, subūręs tinkamą komandą, į darbą pakvietęs narius iš </a:t>
            </a:r>
            <a:r>
              <a:rPr lang="lt-LT" sz="1800" dirty="0">
                <a:solidFill>
                  <a:prstClr val="black"/>
                </a:solidFill>
                <a:latin typeface="Times New Roman" panose="02020603050405020304" pitchFamily="18" charset="0"/>
                <a:cs typeface="Times New Roman" panose="02020603050405020304" pitchFamily="18" charset="0"/>
              </a:rPr>
              <a:t>nevyriausybinės </a:t>
            </a:r>
            <a:r>
              <a:rPr lang="lt-LT" sz="1800" dirty="0" err="1" smtClean="0">
                <a:solidFill>
                  <a:prstClr val="black"/>
                </a:solidFill>
                <a:latin typeface="Times New Roman" panose="02020603050405020304" pitchFamily="18" charset="0"/>
                <a:cs typeface="Times New Roman" panose="02020603050405020304" pitchFamily="18" charset="0"/>
              </a:rPr>
              <a:t>orga-nizacijos</a:t>
            </a:r>
            <a:r>
              <a:rPr lang="lt-LT" sz="1800" dirty="0" smtClean="0">
                <a:solidFill>
                  <a:prstClr val="black"/>
                </a:solidFill>
                <a:latin typeface="Times New Roman" panose="02020603050405020304" pitchFamily="18" charset="0"/>
                <a:cs typeface="Times New Roman" panose="02020603050405020304" pitchFamily="18" charset="0"/>
              </a:rPr>
              <a:t> </a:t>
            </a:r>
            <a:r>
              <a:rPr lang="lt-LT" sz="1800" dirty="0">
                <a:solidFill>
                  <a:prstClr val="black"/>
                </a:solidFill>
                <a:latin typeface="Times New Roman" panose="02020603050405020304" pitchFamily="18" charset="0"/>
                <a:cs typeface="Times New Roman" panose="02020603050405020304" pitchFamily="18" charset="0"/>
              </a:rPr>
              <a:t>„Krantas</a:t>
            </a:r>
            <a:r>
              <a:rPr lang="lt-LT" sz="1800" dirty="0" smtClean="0">
                <a:solidFill>
                  <a:prstClr val="black"/>
                </a:solidFill>
                <a:latin typeface="Times New Roman" panose="02020603050405020304" pitchFamily="18" charset="0"/>
                <a:cs typeface="Times New Roman" panose="02020603050405020304" pitchFamily="18" charset="0"/>
              </a:rPr>
              <a:t>“, </a:t>
            </a:r>
            <a:r>
              <a:rPr lang="lt-LT" sz="1800" dirty="0">
                <a:solidFill>
                  <a:prstClr val="black"/>
                </a:solidFill>
                <a:latin typeface="Times New Roman" panose="02020603050405020304" pitchFamily="18" charset="0"/>
                <a:cs typeface="Times New Roman" panose="02020603050405020304" pitchFamily="18" charset="0"/>
              </a:rPr>
              <a:t>jaunino klubų „</a:t>
            </a:r>
            <a:r>
              <a:rPr lang="lt-LT" sz="1800" dirty="0" err="1">
                <a:solidFill>
                  <a:prstClr val="black"/>
                </a:solidFill>
                <a:latin typeface="Times New Roman" panose="02020603050405020304" pitchFamily="18" charset="0"/>
                <a:cs typeface="Times New Roman" panose="02020603050405020304" pitchFamily="18" charset="0"/>
              </a:rPr>
              <a:t>Interact</a:t>
            </a:r>
            <a:r>
              <a:rPr lang="lt-LT" sz="1800" dirty="0">
                <a:solidFill>
                  <a:prstClr val="black"/>
                </a:solidFill>
                <a:latin typeface="Times New Roman" panose="02020603050405020304" pitchFamily="18" charset="0"/>
                <a:cs typeface="Times New Roman" panose="02020603050405020304" pitchFamily="18" charset="0"/>
              </a:rPr>
              <a:t>“ ir „Indigo“, </a:t>
            </a:r>
            <a:r>
              <a:rPr lang="lt-LT" sz="1800" dirty="0" smtClean="0">
                <a:solidFill>
                  <a:prstClr val="black"/>
                </a:solidFill>
                <a:latin typeface="Times New Roman" panose="02020603050405020304" pitchFamily="18" charset="0"/>
                <a:cs typeface="Times New Roman" panose="02020603050405020304" pitchFamily="18" charset="0"/>
              </a:rPr>
              <a:t>Lietuvos </a:t>
            </a:r>
            <a:r>
              <a:rPr lang="lt-LT" sz="1800" dirty="0">
                <a:solidFill>
                  <a:prstClr val="black"/>
                </a:solidFill>
                <a:latin typeface="Times New Roman" panose="02020603050405020304" pitchFamily="18" charset="0"/>
                <a:cs typeface="Times New Roman" panose="02020603050405020304" pitchFamily="18" charset="0"/>
              </a:rPr>
              <a:t>moksleivių sąjungos Plungės </a:t>
            </a:r>
            <a:r>
              <a:rPr lang="lt-LT" sz="1800" dirty="0" smtClean="0">
                <a:solidFill>
                  <a:prstClr val="black"/>
                </a:solidFill>
                <a:latin typeface="Times New Roman" panose="02020603050405020304" pitchFamily="18" charset="0"/>
                <a:cs typeface="Times New Roman" panose="02020603050405020304" pitchFamily="18" charset="0"/>
              </a:rPr>
              <a:t>skyriaus</a:t>
            </a:r>
            <a:r>
              <a:rPr lang="lt-LT" sz="1800" dirty="0" smtClean="0">
                <a:latin typeface="Times New Roman" panose="02020603050405020304" pitchFamily="18" charset="0"/>
                <a:cs typeface="Times New Roman" panose="02020603050405020304" pitchFamily="18" charset="0"/>
              </a:rPr>
              <a:t>. Padėjo savo srities </a:t>
            </a:r>
            <a:r>
              <a:rPr lang="lt-LT" sz="1800" dirty="0" err="1" smtClean="0">
                <a:latin typeface="Times New Roman" panose="02020603050405020304" pitchFamily="18" charset="0"/>
                <a:cs typeface="Times New Roman" panose="02020603050405020304" pitchFamily="18" charset="0"/>
              </a:rPr>
              <a:t>profesio-nalai:</a:t>
            </a:r>
            <a:r>
              <a:rPr lang="lt-LT" sz="1800" dirty="0" smtClean="0">
                <a:latin typeface="Times New Roman" panose="02020603050405020304" pitchFamily="18" charset="0"/>
                <a:cs typeface="Times New Roman" panose="02020603050405020304" pitchFamily="18" charset="0"/>
              </a:rPr>
              <a:t> dizainerė Lina Sabaliauskienė ir architektas Tomas </a:t>
            </a:r>
            <a:r>
              <a:rPr lang="lt-LT" sz="1800" dirty="0">
                <a:latin typeface="Times New Roman" panose="02020603050405020304" pitchFamily="18" charset="0"/>
                <a:cs typeface="Times New Roman" panose="02020603050405020304" pitchFamily="18" charset="0"/>
              </a:rPr>
              <a:t>J</a:t>
            </a:r>
            <a:r>
              <a:rPr lang="lt-LT" sz="1800" dirty="0" smtClean="0">
                <a:latin typeface="Times New Roman" panose="02020603050405020304" pitchFamily="18" charset="0"/>
                <a:cs typeface="Times New Roman" panose="02020603050405020304" pitchFamily="18" charset="0"/>
              </a:rPr>
              <a:t>ocys. </a:t>
            </a:r>
            <a:br>
              <a:rPr lang="lt-LT" sz="1800" dirty="0" smtClean="0">
                <a:latin typeface="Times New Roman" panose="02020603050405020304" pitchFamily="18" charset="0"/>
                <a:cs typeface="Times New Roman" panose="02020603050405020304" pitchFamily="18" charset="0"/>
              </a:rPr>
            </a:br>
            <a:r>
              <a:rPr lang="lt-LT" sz="1800" dirty="0">
                <a:latin typeface="Times New Roman" panose="02020603050405020304" pitchFamily="18" charset="0"/>
                <a:cs typeface="Times New Roman" panose="02020603050405020304" pitchFamily="18" charset="0"/>
              </a:rPr>
              <a:t/>
            </a:r>
            <a:br>
              <a:rPr lang="lt-LT" sz="1800" dirty="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a:r>
            <a:br>
              <a:rPr lang="lt-LT" sz="1800" dirty="0" smtClean="0">
                <a:latin typeface="Times New Roman" panose="02020603050405020304" pitchFamily="18" charset="0"/>
                <a:cs typeface="Times New Roman" panose="02020603050405020304" pitchFamily="18" charset="0"/>
              </a:rPr>
            </a:br>
            <a:r>
              <a:rPr lang="lt-LT" sz="1800" dirty="0">
                <a:latin typeface="Times New Roman" panose="02020603050405020304" pitchFamily="18" charset="0"/>
                <a:cs typeface="Times New Roman" panose="02020603050405020304" pitchFamily="18" charset="0"/>
              </a:rPr>
              <a:t/>
            </a:r>
            <a:br>
              <a:rPr lang="lt-LT" sz="1800" dirty="0">
                <a:latin typeface="Times New Roman" panose="02020603050405020304" pitchFamily="18" charset="0"/>
                <a:cs typeface="Times New Roman" panose="02020603050405020304" pitchFamily="18" charset="0"/>
              </a:rPr>
            </a:br>
            <a:endParaRPr lang="lt-LT" sz="1800" dirty="0">
              <a:latin typeface="Times New Roman" panose="02020603050405020304" pitchFamily="18" charset="0"/>
              <a:cs typeface="Times New Roman" panose="02020603050405020304" pitchFamily="18" charset="0"/>
            </a:endParaRPr>
          </a:p>
        </p:txBody>
      </p:sp>
      <p:pic>
        <p:nvPicPr>
          <p:cNvPr id="3074" name="Picture 2" descr="C:\Users\J\Deskto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91" y="304356"/>
            <a:ext cx="5222195" cy="5983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164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630779" y="3967132"/>
            <a:ext cx="6197266" cy="2240402"/>
          </a:xfrm>
        </p:spPr>
        <p:txBody>
          <a:bodyPr>
            <a:normAutofit fontScale="90000"/>
          </a:bodyPr>
          <a:lstStyle/>
          <a:p>
            <a:pPr algn="just">
              <a:tabLst>
                <a:tab pos="360363" algn="l"/>
                <a:tab pos="444500" algn="l"/>
              </a:tabLst>
            </a:pPr>
            <a:r>
              <a:rPr lang="lt-LT" sz="1600" dirty="0">
                <a:latin typeface="Times New Roman" panose="02020603050405020304" pitchFamily="18" charset="0"/>
                <a:cs typeface="Times New Roman" panose="02020603050405020304" pitchFamily="18" charset="0"/>
              </a:rPr>
              <a:t>	</a:t>
            </a:r>
            <a:r>
              <a:rPr lang="lt-LT" sz="1800" dirty="0" smtClean="0">
                <a:latin typeface="Times New Roman" panose="02020603050405020304" pitchFamily="18" charset="0"/>
                <a:cs typeface="Times New Roman" panose="02020603050405020304" pitchFamily="18" charset="0"/>
              </a:rPr>
              <a:t>Plungės rajono savivaldybės iniciatyva Alsėdžių miestelio kapinėse 1</a:t>
            </a:r>
            <a:r>
              <a:rPr lang="lt-LT" sz="1800" b="1" dirty="0" smtClean="0">
                <a:latin typeface="Times New Roman" panose="02020603050405020304" pitchFamily="18" charset="0"/>
                <a:cs typeface="Times New Roman" panose="02020603050405020304" pitchFamily="18" charset="0"/>
              </a:rPr>
              <a:t>995 m. </a:t>
            </a:r>
            <a:r>
              <a:rPr lang="lt-LT" sz="1800" dirty="0" smtClean="0">
                <a:latin typeface="Times New Roman" panose="02020603050405020304" pitchFamily="18" charset="0"/>
                <a:cs typeface="Times New Roman" panose="02020603050405020304" pitchFamily="18" charset="0"/>
              </a:rPr>
              <a:t>pastatytas granitinis paminklas su metaliniu kryžiumi ir atmini-</a:t>
            </a:r>
            <a:r>
              <a:rPr lang="lt-LT" sz="1800" dirty="0" err="1" smtClean="0">
                <a:latin typeface="Times New Roman" panose="02020603050405020304" pitchFamily="18" charset="0"/>
                <a:cs typeface="Times New Roman" panose="02020603050405020304" pitchFamily="18" charset="0"/>
              </a:rPr>
              <a:t>mo</a:t>
            </a:r>
            <a:r>
              <a:rPr lang="lt-LT" sz="1800" dirty="0" smtClean="0">
                <a:latin typeface="Times New Roman" panose="02020603050405020304" pitchFamily="18" charset="0"/>
                <a:cs typeface="Times New Roman" panose="02020603050405020304" pitchFamily="18" charset="0"/>
              </a:rPr>
              <a:t> tekstu. Kapavietė pažymėta unifikuotu Signataro ženklu.</a:t>
            </a:r>
            <a:r>
              <a:rPr lang="lt-LT" sz="1800" dirty="0" smtClean="0">
                <a:solidFill>
                  <a:prstClr val="black"/>
                </a:solidFill>
                <a:latin typeface="Times New Roman" panose="02020603050405020304" pitchFamily="18" charset="0"/>
                <a:cs typeface="Times New Roman" panose="02020603050405020304" pitchFamily="18" charset="0"/>
              </a:rPr>
              <a:t> Ji 1994 </a:t>
            </a:r>
            <a:r>
              <a:rPr lang="lt-LT" sz="1800" dirty="0">
                <a:solidFill>
                  <a:prstClr val="black"/>
                </a:solidFill>
                <a:latin typeface="Times New Roman" panose="02020603050405020304" pitchFamily="18" charset="0"/>
                <a:cs typeface="Times New Roman" panose="02020603050405020304" pitchFamily="18" charset="0"/>
              </a:rPr>
              <a:t>m. balandžio 27 d. </a:t>
            </a:r>
            <a:r>
              <a:rPr lang="lt-LT" sz="1800" dirty="0" smtClean="0">
                <a:solidFill>
                  <a:prstClr val="black"/>
                </a:solidFill>
                <a:latin typeface="Times New Roman" panose="02020603050405020304" pitchFamily="18" charset="0"/>
                <a:cs typeface="Times New Roman" panose="02020603050405020304" pitchFamily="18" charset="0"/>
              </a:rPr>
              <a:t>įrašyta </a:t>
            </a:r>
            <a:r>
              <a:rPr lang="lt-LT" sz="1800" dirty="0">
                <a:solidFill>
                  <a:prstClr val="black"/>
                </a:solidFill>
                <a:latin typeface="Times New Roman" panose="02020603050405020304" pitchFamily="18" charset="0"/>
                <a:cs typeface="Times New Roman" panose="02020603050405020304" pitchFamily="18" charset="0"/>
              </a:rPr>
              <a:t>į Lietuvos Respublikos nekilnojamųjų kultūros vertybių </a:t>
            </a:r>
            <a:r>
              <a:rPr lang="lt-LT" sz="1800" dirty="0" smtClean="0">
                <a:solidFill>
                  <a:prstClr val="black"/>
                </a:solidFill>
                <a:latin typeface="Times New Roman" panose="02020603050405020304" pitchFamily="18" charset="0"/>
                <a:cs typeface="Times New Roman" panose="02020603050405020304" pitchFamily="18" charset="0"/>
              </a:rPr>
              <a:t>registrą. Kapavietę nuo </a:t>
            </a:r>
            <a:r>
              <a:rPr lang="lt-LT" sz="1800" dirty="0">
                <a:solidFill>
                  <a:prstClr val="black"/>
                </a:solidFill>
                <a:latin typeface="Times New Roman" panose="02020603050405020304" pitchFamily="18" charset="0"/>
                <a:cs typeface="Times New Roman" panose="02020603050405020304" pitchFamily="18" charset="0"/>
              </a:rPr>
              <a:t>seno </a:t>
            </a:r>
            <a:r>
              <a:rPr lang="lt-LT" sz="1800" dirty="0" smtClean="0">
                <a:solidFill>
                  <a:prstClr val="black"/>
                </a:solidFill>
                <a:latin typeface="Times New Roman" panose="02020603050405020304" pitchFamily="18" charset="0"/>
                <a:cs typeface="Times New Roman" panose="02020603050405020304" pitchFamily="18" charset="0"/>
              </a:rPr>
              <a:t>juosia šeši </a:t>
            </a:r>
            <a:r>
              <a:rPr lang="lt-LT" sz="1800" dirty="0">
                <a:solidFill>
                  <a:prstClr val="black"/>
                </a:solidFill>
                <a:latin typeface="Times New Roman" panose="02020603050405020304" pitchFamily="18" charset="0"/>
                <a:cs typeface="Times New Roman" panose="02020603050405020304" pitchFamily="18" charset="0"/>
              </a:rPr>
              <a:t>akmeniniai </a:t>
            </a:r>
            <a:r>
              <a:rPr lang="lt-LT" sz="1800" dirty="0" smtClean="0">
                <a:solidFill>
                  <a:prstClr val="black"/>
                </a:solidFill>
                <a:latin typeface="Times New Roman" panose="02020603050405020304" pitchFamily="18" charset="0"/>
                <a:cs typeface="Times New Roman" panose="02020603050405020304" pitchFamily="18" charset="0"/>
              </a:rPr>
              <a:t>apvalūs </a:t>
            </a:r>
            <a:r>
              <a:rPr lang="lt-LT" sz="1800" dirty="0" err="1" smtClean="0">
                <a:solidFill>
                  <a:prstClr val="black"/>
                </a:solidFill>
                <a:latin typeface="Times New Roman" panose="02020603050405020304" pitchFamily="18" charset="0"/>
                <a:cs typeface="Times New Roman" panose="02020603050405020304" pitchFamily="18" charset="0"/>
              </a:rPr>
              <a:t>stul-peliai</a:t>
            </a:r>
            <a:r>
              <a:rPr lang="lt-LT" sz="1800" dirty="0" smtClean="0">
                <a:solidFill>
                  <a:prstClr val="black"/>
                </a:solidFill>
                <a:latin typeface="Times New Roman" panose="02020603050405020304" pitchFamily="18" charset="0"/>
                <a:cs typeface="Times New Roman" panose="02020603050405020304" pitchFamily="18" charset="0"/>
              </a:rPr>
              <a:t> su metaliniais antgaliais, </a:t>
            </a:r>
            <a:r>
              <a:rPr lang="lt-LT" sz="1800" dirty="0">
                <a:solidFill>
                  <a:prstClr val="black"/>
                </a:solidFill>
                <a:latin typeface="Times New Roman" panose="02020603050405020304" pitchFamily="18" charset="0"/>
                <a:cs typeface="Times New Roman" panose="02020603050405020304" pitchFamily="18" charset="0"/>
              </a:rPr>
              <a:t>prie kurių </a:t>
            </a:r>
            <a:r>
              <a:rPr lang="lt-LT" sz="1800" dirty="0" smtClean="0">
                <a:solidFill>
                  <a:prstClr val="black"/>
                </a:solidFill>
                <a:latin typeface="Times New Roman" panose="02020603050405020304" pitchFamily="18" charset="0"/>
                <a:cs typeface="Times New Roman" panose="02020603050405020304" pitchFamily="18" charset="0"/>
              </a:rPr>
              <a:t>pritvirtinta metalinė grandinė.</a:t>
            </a:r>
            <a:r>
              <a:rPr lang="lt-LT" sz="1800" dirty="0">
                <a:solidFill>
                  <a:prstClr val="black"/>
                </a:solidFill>
                <a:latin typeface="Times New Roman" panose="02020603050405020304" pitchFamily="18" charset="0"/>
                <a:cs typeface="Times New Roman" panose="02020603050405020304" pitchFamily="18" charset="0"/>
              </a:rPr>
              <a:t> Antkapinėje </a:t>
            </a:r>
            <a:r>
              <a:rPr lang="lt-LT" sz="1800" dirty="0" smtClean="0">
                <a:solidFill>
                  <a:prstClr val="black"/>
                </a:solidFill>
                <a:latin typeface="Times New Roman" panose="02020603050405020304" pitchFamily="18" charset="0"/>
                <a:cs typeface="Times New Roman" panose="02020603050405020304" pitchFamily="18" charset="0"/>
              </a:rPr>
              <a:t>plokštėje buvo iškaltas kryžius ir trumpas įrašas lenkų kalba.</a:t>
            </a:r>
            <a:br>
              <a:rPr lang="lt-LT" sz="1800" dirty="0" smtClean="0">
                <a:solidFill>
                  <a:prstClr val="black"/>
                </a:solidFill>
                <a:latin typeface="Times New Roman" panose="02020603050405020304" pitchFamily="18" charset="0"/>
                <a:cs typeface="Times New Roman" panose="02020603050405020304" pitchFamily="18" charset="0"/>
              </a:rPr>
            </a:br>
            <a:r>
              <a:rPr lang="lt-LT" sz="1800" dirty="0" smtClean="0">
                <a:solidFill>
                  <a:prstClr val="black"/>
                </a:solidFill>
                <a:latin typeface="Times New Roman" panose="02020603050405020304" pitchFamily="18" charset="0"/>
                <a:cs typeface="Times New Roman" panose="02020603050405020304" pitchFamily="18" charset="0"/>
              </a:rPr>
              <a:t>						</a:t>
            </a:r>
            <a:r>
              <a:rPr lang="lt-LT" sz="1400" dirty="0" smtClean="0">
                <a:solidFill>
                  <a:prstClr val="black"/>
                </a:solidFill>
                <a:latin typeface="Times New Roman" panose="02020603050405020304" pitchFamily="18" charset="0"/>
                <a:cs typeface="Times New Roman" panose="02020603050405020304" pitchFamily="18" charset="0"/>
              </a:rPr>
              <a:t>Antano </a:t>
            </a:r>
            <a:r>
              <a:rPr lang="lt-LT" sz="1400" dirty="0" err="1" smtClean="0">
                <a:solidFill>
                  <a:prstClr val="black"/>
                </a:solidFill>
                <a:latin typeface="Times New Roman" panose="02020603050405020304" pitchFamily="18" charset="0"/>
                <a:cs typeface="Times New Roman" panose="02020603050405020304" pitchFamily="18" charset="0"/>
              </a:rPr>
              <a:t>Eičo</a:t>
            </a:r>
            <a:r>
              <a:rPr lang="lt-LT" sz="1400" dirty="0" smtClean="0">
                <a:solidFill>
                  <a:prstClr val="black"/>
                </a:solidFill>
                <a:latin typeface="Times New Roman" panose="02020603050405020304" pitchFamily="18" charset="0"/>
                <a:cs typeface="Times New Roman" panose="02020603050405020304" pitchFamily="18" charset="0"/>
              </a:rPr>
              <a:t> nuotrauka, 2012 m.</a:t>
            </a:r>
            <a:endParaRPr lang="lt-LT" sz="1400" dirty="0">
              <a:latin typeface="Times New Roman" panose="02020603050405020304" pitchFamily="18" charset="0"/>
              <a:cs typeface="Times New Roman" panose="02020603050405020304" pitchFamily="18" charset="0"/>
            </a:endParaRPr>
          </a:p>
        </p:txBody>
      </p:sp>
      <p:pic>
        <p:nvPicPr>
          <p:cNvPr id="1026" name="Picture 2" descr="C:\Users\J\Downloads\2107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21" y="405792"/>
            <a:ext cx="4784979" cy="5903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J\Downloads\2107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506" y="376764"/>
            <a:ext cx="5009147" cy="3662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961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7010399" y="1224590"/>
            <a:ext cx="4847771" cy="4438138"/>
          </a:xfrm>
          <a:prstGeom prst="rect">
            <a:avLst/>
          </a:prstGeom>
        </p:spPr>
        <p:txBody>
          <a:bodyPr wrap="square">
            <a:spAutoFit/>
          </a:bodyPr>
          <a:lstStyle/>
          <a:p>
            <a:pPr lvl="0" algn="just" defTabSz="914400">
              <a:lnSpc>
                <a:spcPct val="115000"/>
              </a:lnSpc>
              <a:spcBef>
                <a:spcPct val="20000"/>
              </a:spcBef>
              <a:tabLst>
                <a:tab pos="363538" algn="l"/>
              </a:tabLst>
            </a:pPr>
            <a:r>
              <a:rPr lang="lt-LT" sz="1600" dirty="0" smtClean="0">
                <a:solidFill>
                  <a:prstClr val="black"/>
                </a:solidFill>
                <a:latin typeface="Times New Roman" panose="02020603050405020304" pitchFamily="18" charset="0"/>
                <a:ea typeface="Calibri"/>
                <a:cs typeface="Times New Roman" panose="02020603050405020304" pitchFamily="18" charset="0"/>
              </a:rPr>
              <a:t>	</a:t>
            </a:r>
            <a:r>
              <a:rPr lang="lt-LT" sz="1600" b="1" dirty="0" smtClean="0">
                <a:latin typeface="Times New Roman" panose="02020603050405020304" pitchFamily="18" charset="0"/>
                <a:ea typeface="Calibri"/>
                <a:cs typeface="Times New Roman" panose="02020603050405020304" pitchFamily="18" charset="0"/>
              </a:rPr>
              <a:t>2018 </a:t>
            </a:r>
            <a:r>
              <a:rPr lang="lt-LT" sz="1600" b="1" dirty="0">
                <a:latin typeface="Times New Roman" panose="02020603050405020304" pitchFamily="18" charset="0"/>
                <a:ea typeface="Calibri"/>
                <a:cs typeface="Times New Roman" panose="02020603050405020304" pitchFamily="18" charset="0"/>
              </a:rPr>
              <a:t>m. gruodžio 8 d</a:t>
            </a:r>
            <a:r>
              <a:rPr lang="lt-LT" sz="1600" dirty="0">
                <a:latin typeface="Times New Roman" panose="02020603050405020304" pitchFamily="18" charset="0"/>
                <a:ea typeface="Calibri"/>
                <a:cs typeface="Times New Roman" panose="02020603050405020304" pitchFamily="18" charset="0"/>
              </a:rPr>
              <a:t>. Mažeikių rajono </a:t>
            </a:r>
            <a:r>
              <a:rPr lang="lt-LT" sz="1600" dirty="0" smtClean="0">
                <a:latin typeface="Times New Roman" panose="02020603050405020304" pitchFamily="18" charset="0"/>
                <a:ea typeface="Calibri"/>
                <a:cs typeface="Times New Roman" panose="02020603050405020304" pitchFamily="18" charset="0"/>
              </a:rPr>
              <a:t>Renavo dvaro sodyboje, vijokliais apželdintoje pavėsinėje, </a:t>
            </a:r>
            <a:r>
              <a:rPr lang="lt-LT" sz="1600" dirty="0" err="1" smtClean="0">
                <a:latin typeface="Times New Roman" panose="02020603050405020304" pitchFamily="18" charset="0"/>
                <a:ea typeface="Calibri"/>
                <a:cs typeface="Times New Roman" panose="02020603050405020304" pitchFamily="18" charset="0"/>
              </a:rPr>
              <a:t>ati-dengta</a:t>
            </a:r>
            <a:r>
              <a:rPr lang="lt-LT" sz="1600" dirty="0" smtClean="0">
                <a:latin typeface="Times New Roman" panose="02020603050405020304" pitchFamily="18" charset="0"/>
                <a:ea typeface="Calibri"/>
                <a:cs typeface="Times New Roman" panose="02020603050405020304" pitchFamily="18" charset="0"/>
              </a:rPr>
              <a:t> </a:t>
            </a:r>
            <a:r>
              <a:rPr lang="lt-LT" sz="1600" dirty="0">
                <a:latin typeface="Times New Roman" panose="02020603050405020304" pitchFamily="18" charset="0"/>
                <a:ea typeface="Calibri"/>
                <a:cs typeface="Times New Roman" panose="02020603050405020304" pitchFamily="18" charset="0"/>
              </a:rPr>
              <a:t>iš bronzos lieta </a:t>
            </a:r>
            <a:r>
              <a:rPr lang="lt-LT" sz="1600" dirty="0" smtClean="0">
                <a:latin typeface="Times New Roman" panose="02020603050405020304" pitchFamily="18" charset="0"/>
                <a:ea typeface="Calibri"/>
                <a:cs typeface="Times New Roman" panose="02020603050405020304" pitchFamily="18" charset="0"/>
              </a:rPr>
              <a:t>skulptūra</a:t>
            </a:r>
            <a:r>
              <a:rPr lang="lt-LT" sz="1600" dirty="0">
                <a:latin typeface="Times New Roman" panose="02020603050405020304" pitchFamily="18" charset="0"/>
                <a:ea typeface="Calibri"/>
                <a:cs typeface="Times New Roman" panose="02020603050405020304" pitchFamily="18" charset="0"/>
              </a:rPr>
              <a:t>,</a:t>
            </a:r>
            <a:r>
              <a:rPr lang="lt-LT" sz="1600" dirty="0" smtClean="0">
                <a:latin typeface="Times New Roman" panose="02020603050405020304" pitchFamily="18" charset="0"/>
                <a:ea typeface="Calibri"/>
                <a:cs typeface="Times New Roman" panose="02020603050405020304" pitchFamily="18" charset="0"/>
              </a:rPr>
              <a:t> </a:t>
            </a:r>
            <a:r>
              <a:rPr lang="lt-LT" sz="1600" dirty="0">
                <a:latin typeface="Times New Roman" panose="02020603050405020304" pitchFamily="18" charset="0"/>
                <a:ea typeface="Calibri"/>
                <a:cs typeface="Times New Roman" panose="02020603050405020304" pitchFamily="18" charset="0"/>
              </a:rPr>
              <a:t>kuri skirta garsiems </a:t>
            </a:r>
            <a:r>
              <a:rPr lang="lt-LT" sz="1600" dirty="0" smtClean="0">
                <a:latin typeface="Times New Roman" panose="02020603050405020304" pitchFamily="18" charset="0"/>
                <a:ea typeface="Calibri"/>
                <a:cs typeface="Times New Roman" panose="02020603050405020304" pitchFamily="18" charset="0"/>
              </a:rPr>
              <a:t>broliams Narutavičiams atminti: Lietuvos Nepriklauso-</a:t>
            </a:r>
            <a:r>
              <a:rPr lang="lt-LT" sz="1600" dirty="0" err="1" smtClean="0">
                <a:latin typeface="Times New Roman" panose="02020603050405020304" pitchFamily="18" charset="0"/>
                <a:ea typeface="Calibri"/>
                <a:cs typeface="Times New Roman" panose="02020603050405020304" pitchFamily="18" charset="0"/>
              </a:rPr>
              <a:t>mybės</a:t>
            </a:r>
            <a:r>
              <a:rPr lang="lt-LT" sz="1600" dirty="0" smtClean="0">
                <a:latin typeface="Times New Roman" panose="02020603050405020304" pitchFamily="18" charset="0"/>
                <a:ea typeface="Calibri"/>
                <a:cs typeface="Times New Roman" panose="02020603050405020304" pitchFamily="18" charset="0"/>
              </a:rPr>
              <a:t> akto signatarui Stanislovui ir pirmajam </a:t>
            </a:r>
            <a:r>
              <a:rPr lang="lt-LT" sz="1600" dirty="0" err="1" smtClean="0">
                <a:latin typeface="Times New Roman" panose="02020603050405020304" pitchFamily="18" charset="0"/>
                <a:ea typeface="Calibri"/>
                <a:cs typeface="Times New Roman" panose="02020603050405020304" pitchFamily="18" charset="0"/>
              </a:rPr>
              <a:t>nepriklau-somos</a:t>
            </a:r>
            <a:r>
              <a:rPr lang="lt-LT" sz="1600" dirty="0" smtClean="0">
                <a:latin typeface="Times New Roman" panose="02020603050405020304" pitchFamily="18" charset="0"/>
                <a:ea typeface="Calibri"/>
                <a:cs typeface="Times New Roman" panose="02020603050405020304" pitchFamily="18" charset="0"/>
              </a:rPr>
              <a:t> Lenkijos prezidentui Gabrieliui. Skulptūrą pa-šventino Mažeikių </a:t>
            </a:r>
            <a:r>
              <a:rPr lang="lt-LT" sz="1600" dirty="0">
                <a:latin typeface="Times New Roman" panose="02020603050405020304" pitchFamily="18" charset="0"/>
                <a:ea typeface="Calibri"/>
                <a:cs typeface="Times New Roman" panose="02020603050405020304" pitchFamily="18" charset="0"/>
              </a:rPr>
              <a:t>Švč. Jėzaus Širdies bažnyčios </a:t>
            </a:r>
            <a:r>
              <a:rPr lang="lt-LT" sz="1600" dirty="0" err="1" smtClean="0">
                <a:latin typeface="Times New Roman" panose="02020603050405020304" pitchFamily="18" charset="0"/>
                <a:ea typeface="Calibri"/>
                <a:cs typeface="Times New Roman" panose="02020603050405020304" pitchFamily="18" charset="0"/>
              </a:rPr>
              <a:t>kuni-gas</a:t>
            </a:r>
            <a:r>
              <a:rPr lang="lt-LT" sz="1600" dirty="0" smtClean="0">
                <a:latin typeface="Times New Roman" panose="02020603050405020304" pitchFamily="18" charset="0"/>
                <a:ea typeface="Calibri"/>
                <a:cs typeface="Times New Roman" panose="02020603050405020304" pitchFamily="18" charset="0"/>
              </a:rPr>
              <a:t> </a:t>
            </a:r>
            <a:r>
              <a:rPr lang="lt-LT" sz="1600" dirty="0" err="1" smtClean="0">
                <a:latin typeface="Times New Roman" panose="02020603050405020304" pitchFamily="18" charset="0"/>
                <a:ea typeface="Calibri"/>
                <a:cs typeface="Times New Roman" panose="02020603050405020304" pitchFamily="18" charset="0"/>
              </a:rPr>
              <a:t>Robert</a:t>
            </a:r>
            <a:r>
              <a:rPr lang="lt-LT" sz="1600" dirty="0" smtClean="0">
                <a:latin typeface="Times New Roman" panose="02020603050405020304" pitchFamily="18" charset="0"/>
                <a:ea typeface="Calibri"/>
                <a:cs typeface="Times New Roman" panose="02020603050405020304" pitchFamily="18" charset="0"/>
              </a:rPr>
              <a:t>  </a:t>
            </a:r>
            <a:r>
              <a:rPr lang="lt-LT" sz="1600" dirty="0" err="1" smtClean="0">
                <a:latin typeface="Times New Roman" panose="02020603050405020304" pitchFamily="18" charset="0"/>
                <a:ea typeface="Calibri"/>
                <a:cs typeface="Times New Roman" panose="02020603050405020304" pitchFamily="18" charset="0"/>
              </a:rPr>
              <a:t>Romanovski</a:t>
            </a:r>
            <a:r>
              <a:rPr lang="lt-LT" sz="1600" dirty="0" smtClean="0">
                <a:latin typeface="Times New Roman" panose="02020603050405020304" pitchFamily="18" charset="0"/>
                <a:ea typeface="Calibri"/>
                <a:cs typeface="Times New Roman" panose="02020603050405020304" pitchFamily="18" charset="0"/>
              </a:rPr>
              <a:t>.</a:t>
            </a:r>
          </a:p>
          <a:p>
            <a:pPr lvl="0" algn="just" defTabSz="914400">
              <a:lnSpc>
                <a:spcPct val="115000"/>
              </a:lnSpc>
              <a:spcBef>
                <a:spcPct val="20000"/>
              </a:spcBef>
              <a:tabLst>
                <a:tab pos="363538" algn="l"/>
              </a:tabLst>
            </a:pPr>
            <a:r>
              <a:rPr lang="lt-LT" sz="1600" dirty="0">
                <a:solidFill>
                  <a:prstClr val="black"/>
                </a:solidFill>
                <a:latin typeface="Times New Roman" panose="02020603050405020304" pitchFamily="18" charset="0"/>
                <a:ea typeface="Calibri"/>
                <a:cs typeface="Times New Roman" panose="02020603050405020304" pitchFamily="18" charset="0"/>
              </a:rPr>
              <a:t>	</a:t>
            </a:r>
            <a:r>
              <a:rPr lang="lt-LT" sz="1600" dirty="0" smtClean="0">
                <a:solidFill>
                  <a:prstClr val="black"/>
                </a:solidFill>
                <a:latin typeface="Times New Roman" panose="02020603050405020304" pitchFamily="18" charset="0"/>
                <a:ea typeface="Calibri"/>
                <a:cs typeface="Times New Roman" panose="02020603050405020304" pitchFamily="18" charset="0"/>
              </a:rPr>
              <a:t>Pilnavidurė, pusantro </a:t>
            </a:r>
            <a:r>
              <a:rPr lang="lt-LT" sz="1600" dirty="0">
                <a:solidFill>
                  <a:prstClr val="black"/>
                </a:solidFill>
                <a:latin typeface="Times New Roman" panose="02020603050405020304" pitchFamily="18" charset="0"/>
                <a:ea typeface="Calibri"/>
                <a:cs typeface="Times New Roman" panose="02020603050405020304" pitchFamily="18" charset="0"/>
              </a:rPr>
              <a:t>metro aukščio skulptūra </a:t>
            </a:r>
            <a:r>
              <a:rPr lang="lt-LT" sz="1600" dirty="0" smtClean="0">
                <a:solidFill>
                  <a:prstClr val="black"/>
                </a:solidFill>
                <a:latin typeface="Times New Roman" panose="02020603050405020304" pitchFamily="18" charset="0"/>
                <a:ea typeface="Calibri"/>
                <a:cs typeface="Times New Roman" panose="02020603050405020304" pitchFamily="18" charset="0"/>
              </a:rPr>
              <a:t>pasta-</a:t>
            </a:r>
            <a:r>
              <a:rPr lang="lt-LT" sz="1600" dirty="0" err="1" smtClean="0">
                <a:solidFill>
                  <a:prstClr val="black"/>
                </a:solidFill>
                <a:latin typeface="Times New Roman" panose="02020603050405020304" pitchFamily="18" charset="0"/>
                <a:ea typeface="Calibri"/>
                <a:cs typeface="Times New Roman" panose="02020603050405020304" pitchFamily="18" charset="0"/>
              </a:rPr>
              <a:t>tyta</a:t>
            </a:r>
            <a:r>
              <a:rPr lang="lt-LT" sz="1600" dirty="0" smtClean="0">
                <a:solidFill>
                  <a:prstClr val="black"/>
                </a:solidFill>
                <a:latin typeface="Times New Roman" panose="02020603050405020304" pitchFamily="18" charset="0"/>
                <a:ea typeface="Calibri"/>
                <a:cs typeface="Times New Roman" panose="02020603050405020304" pitchFamily="18" charset="0"/>
              </a:rPr>
              <a:t> </a:t>
            </a:r>
            <a:r>
              <a:rPr lang="lt-LT" sz="1600" dirty="0">
                <a:solidFill>
                  <a:prstClr val="black"/>
                </a:solidFill>
                <a:latin typeface="Times New Roman" panose="02020603050405020304" pitchFamily="18" charset="0"/>
                <a:ea typeface="Calibri"/>
                <a:cs typeface="Times New Roman" panose="02020603050405020304" pitchFamily="18" charset="0"/>
              </a:rPr>
              <a:t>ant granitinio pjedestalo</a:t>
            </a:r>
            <a:r>
              <a:rPr lang="lt-LT" sz="1600" dirty="0" smtClean="0">
                <a:solidFill>
                  <a:prstClr val="black"/>
                </a:solidFill>
                <a:latin typeface="Times New Roman" panose="02020603050405020304" pitchFamily="18" charset="0"/>
                <a:ea typeface="Calibri"/>
                <a:cs typeface="Times New Roman" panose="02020603050405020304" pitchFamily="18" charset="0"/>
              </a:rPr>
              <a:t>. Pavaizduoti skirtingomis kryptimis žvelgiantys broliai </a:t>
            </a:r>
            <a:r>
              <a:rPr lang="lt-LT" sz="1600" dirty="0">
                <a:solidFill>
                  <a:prstClr val="black"/>
                </a:solidFill>
                <a:latin typeface="Times New Roman" panose="02020603050405020304" pitchFamily="18" charset="0"/>
                <a:ea typeface="Calibri"/>
                <a:cs typeface="Times New Roman" panose="02020603050405020304" pitchFamily="18" charset="0"/>
              </a:rPr>
              <a:t>vaikystėje</a:t>
            </a:r>
            <a:r>
              <a:rPr lang="lt-LT" sz="1600" dirty="0" smtClean="0">
                <a:solidFill>
                  <a:prstClr val="black"/>
                </a:solidFill>
                <a:latin typeface="Times New Roman" panose="02020603050405020304" pitchFamily="18" charset="0"/>
                <a:ea typeface="Calibri"/>
                <a:cs typeface="Times New Roman" panose="02020603050405020304" pitchFamily="18" charset="0"/>
              </a:rPr>
              <a:t>. Vyresnysis </a:t>
            </a:r>
            <a:r>
              <a:rPr lang="lt-LT" sz="1600" dirty="0" err="1" smtClean="0">
                <a:solidFill>
                  <a:prstClr val="black"/>
                </a:solidFill>
                <a:latin typeface="Times New Roman" panose="02020603050405020304" pitchFamily="18" charset="0"/>
                <a:ea typeface="Calibri"/>
                <a:cs typeface="Times New Roman" panose="02020603050405020304" pitchFamily="18" charset="0"/>
              </a:rPr>
              <a:t>Sta-nislovas</a:t>
            </a:r>
            <a:r>
              <a:rPr lang="lt-LT" sz="1600" dirty="0" smtClean="0">
                <a:solidFill>
                  <a:prstClr val="black"/>
                </a:solidFill>
                <a:latin typeface="Times New Roman" panose="02020603050405020304" pitchFamily="18" charset="0"/>
                <a:ea typeface="Calibri"/>
                <a:cs typeface="Times New Roman" panose="02020603050405020304" pitchFamily="18" charset="0"/>
              </a:rPr>
              <a:t> stovi uždėjęs ranką ant peties broliui Gabrieliui. </a:t>
            </a:r>
            <a:endParaRPr lang="lt-LT" sz="1600" dirty="0">
              <a:solidFill>
                <a:prstClr val="black"/>
              </a:solidFill>
              <a:latin typeface="Times New Roman" panose="02020603050405020304" pitchFamily="18" charset="0"/>
              <a:ea typeface="Calibri"/>
              <a:cs typeface="Times New Roman" panose="02020603050405020304" pitchFamily="18" charset="0"/>
            </a:endParaRPr>
          </a:p>
          <a:p>
            <a:pPr lvl="0" algn="just" defTabSz="914400">
              <a:lnSpc>
                <a:spcPct val="115000"/>
              </a:lnSpc>
              <a:spcBef>
                <a:spcPct val="20000"/>
              </a:spcBef>
              <a:tabLst>
                <a:tab pos="361950" algn="l"/>
              </a:tabLst>
            </a:pPr>
            <a:r>
              <a:rPr lang="lt-LT" sz="1600" dirty="0">
                <a:solidFill>
                  <a:prstClr val="black"/>
                </a:solidFill>
                <a:latin typeface="Times New Roman" panose="02020603050405020304" pitchFamily="18" charset="0"/>
                <a:ea typeface="Calibri"/>
                <a:cs typeface="Times New Roman" panose="02020603050405020304" pitchFamily="18" charset="0"/>
              </a:rPr>
              <a:t>	Paminklą kūrė architektas Algirdas </a:t>
            </a:r>
            <a:r>
              <a:rPr lang="lt-LT" sz="1600" dirty="0" smtClean="0">
                <a:solidFill>
                  <a:prstClr val="black"/>
                </a:solidFill>
                <a:latin typeface="Times New Roman" panose="02020603050405020304" pitchFamily="18" charset="0"/>
                <a:ea typeface="Calibri"/>
                <a:cs typeface="Times New Roman" panose="02020603050405020304" pitchFamily="18" charset="0"/>
              </a:rPr>
              <a:t>Žebrauskas bei </a:t>
            </a:r>
            <a:r>
              <a:rPr lang="lt-LT" sz="1600" dirty="0">
                <a:solidFill>
                  <a:prstClr val="black"/>
                </a:solidFill>
                <a:latin typeface="Times New Roman" panose="02020603050405020304" pitchFamily="18" charset="0"/>
                <a:ea typeface="Calibri"/>
                <a:cs typeface="Times New Roman" panose="02020603050405020304" pitchFamily="18" charset="0"/>
              </a:rPr>
              <a:t>skulptorius Romualdas Kvintas, po kurio mirties darbą </a:t>
            </a:r>
            <a:r>
              <a:rPr lang="lt-LT" sz="1600" dirty="0" smtClean="0">
                <a:solidFill>
                  <a:prstClr val="black"/>
                </a:solidFill>
                <a:latin typeface="Times New Roman" panose="02020603050405020304" pitchFamily="18" charset="0"/>
                <a:ea typeface="Calibri"/>
                <a:cs typeface="Times New Roman" panose="02020603050405020304" pitchFamily="18" charset="0"/>
              </a:rPr>
              <a:t>baigė </a:t>
            </a:r>
            <a:r>
              <a:rPr lang="lt-LT" sz="1600" dirty="0">
                <a:solidFill>
                  <a:prstClr val="black"/>
                </a:solidFill>
                <a:latin typeface="Times New Roman" panose="02020603050405020304" pitchFamily="18" charset="0"/>
                <a:ea typeface="Calibri"/>
                <a:cs typeface="Times New Roman" panose="02020603050405020304" pitchFamily="18" charset="0"/>
              </a:rPr>
              <a:t>Martynas </a:t>
            </a:r>
            <a:r>
              <a:rPr lang="lt-LT" sz="1600" dirty="0" err="1">
                <a:solidFill>
                  <a:prstClr val="black"/>
                </a:solidFill>
                <a:latin typeface="Times New Roman" panose="02020603050405020304" pitchFamily="18" charset="0"/>
                <a:ea typeface="Calibri"/>
                <a:cs typeface="Times New Roman" panose="02020603050405020304" pitchFamily="18" charset="0"/>
              </a:rPr>
              <a:t>Gaubas</a:t>
            </a:r>
            <a:r>
              <a:rPr lang="lt-LT" sz="1600" dirty="0">
                <a:solidFill>
                  <a:prstClr val="black"/>
                </a:solidFill>
                <a:latin typeface="Times New Roman" panose="02020603050405020304" pitchFamily="18" charset="0"/>
                <a:ea typeface="Calibri"/>
                <a:cs typeface="Times New Roman" panose="02020603050405020304" pitchFamily="18" charset="0"/>
              </a:rPr>
              <a:t>.  </a:t>
            </a:r>
          </a:p>
        </p:txBody>
      </p:sp>
      <p:pic>
        <p:nvPicPr>
          <p:cNvPr id="1026" name="Picture 2" descr="C:\Users\J\Desktop\narutavici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96" y="406401"/>
            <a:ext cx="6368461" cy="5791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012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7371" y="5535693"/>
            <a:ext cx="5326742" cy="830997"/>
          </a:xfrm>
          <a:prstGeom prst="rect">
            <a:avLst/>
          </a:prstGeom>
          <a:noFill/>
        </p:spPr>
        <p:txBody>
          <a:bodyPr wrap="square" rtlCol="0">
            <a:spAutoFit/>
          </a:bodyPr>
          <a:lstStyle/>
          <a:p>
            <a:pPr algn="just"/>
            <a:r>
              <a:rPr lang="lt-LT" sz="1600" dirty="0" smtClean="0">
                <a:latin typeface="Times New Roman" panose="02020603050405020304" pitchFamily="18" charset="0"/>
                <a:cs typeface="Times New Roman" panose="02020603050405020304" pitchFamily="18" charset="0"/>
              </a:rPr>
              <a:t>Stasys </a:t>
            </a:r>
            <a:r>
              <a:rPr lang="lt-LT" sz="1600" dirty="0">
                <a:latin typeface="Times New Roman" panose="02020603050405020304" pitchFamily="18" charset="0"/>
                <a:cs typeface="Times New Roman" panose="02020603050405020304" pitchFamily="18" charset="0"/>
              </a:rPr>
              <a:t>V</a:t>
            </a:r>
            <a:r>
              <a:rPr lang="lt-LT" sz="1600" dirty="0" smtClean="0">
                <a:latin typeface="Times New Roman" panose="02020603050405020304" pitchFamily="18" charset="0"/>
                <a:cs typeface="Times New Roman" panose="02020603050405020304" pitchFamily="18" charset="0"/>
              </a:rPr>
              <a:t>aitekūnas. Stanislovas </a:t>
            </a:r>
            <a:r>
              <a:rPr lang="lt-LT" sz="1600" dirty="0">
                <a:latin typeface="Times New Roman" panose="02020603050405020304" pitchFamily="18" charset="0"/>
                <a:cs typeface="Times New Roman" panose="02020603050405020304" pitchFamily="18" charset="0"/>
              </a:rPr>
              <a:t>N</a:t>
            </a:r>
            <a:r>
              <a:rPr lang="lt-LT" sz="1600" dirty="0" smtClean="0">
                <a:latin typeface="Times New Roman" panose="02020603050405020304" pitchFamily="18" charset="0"/>
                <a:cs typeface="Times New Roman" panose="02020603050405020304" pitchFamily="18" charset="0"/>
              </a:rPr>
              <a:t>arutavičius: signataras ir jo laikai. – Vilnius: Mokslo ir enciklopedijų leidybos centras, 2012. – 501 p.</a:t>
            </a:r>
            <a:endParaRPr lang="lt-LT" sz="1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458858" y="5535693"/>
            <a:ext cx="5310697" cy="830996"/>
          </a:xfrm>
          <a:prstGeom prst="rect">
            <a:avLst/>
          </a:prstGeom>
          <a:noFill/>
        </p:spPr>
        <p:txBody>
          <a:bodyPr wrap="square" rtlCol="0">
            <a:spAutoFit/>
          </a:bodyPr>
          <a:lstStyle/>
          <a:p>
            <a:pPr algn="just"/>
            <a:r>
              <a:rPr lang="lt-LT" sz="1600" dirty="0" smtClean="0">
                <a:latin typeface="Times New Roman" panose="02020603050405020304" pitchFamily="18" charset="0"/>
                <a:cs typeface="Times New Roman" panose="02020603050405020304" pitchFamily="18" charset="0"/>
              </a:rPr>
              <a:t>Vygintas Bronius </a:t>
            </a:r>
            <a:r>
              <a:rPr lang="lt-LT" sz="1600" dirty="0" err="1" smtClean="0">
                <a:latin typeface="Times New Roman" panose="02020603050405020304" pitchFamily="18" charset="0"/>
                <a:cs typeface="Times New Roman" panose="02020603050405020304" pitchFamily="18" charset="0"/>
              </a:rPr>
              <a:t>Pšibilskis</a:t>
            </a:r>
            <a:r>
              <a:rPr lang="lt-LT" sz="1600" dirty="0" smtClean="0">
                <a:latin typeface="Times New Roman" panose="02020603050405020304" pitchFamily="18" charset="0"/>
                <a:cs typeface="Times New Roman" panose="02020603050405020304" pitchFamily="18" charset="0"/>
              </a:rPr>
              <a:t>. Mykolas Biržiška ir Vilniaus </a:t>
            </a:r>
            <a:r>
              <a:rPr lang="lt-LT" sz="1600" dirty="0" err="1" smtClean="0">
                <a:latin typeface="Times New Roman" panose="02020603050405020304" pitchFamily="18" charset="0"/>
                <a:cs typeface="Times New Roman" panose="02020603050405020304" pitchFamily="18" charset="0"/>
              </a:rPr>
              <a:t>uni-versitetas.</a:t>
            </a:r>
            <a:r>
              <a:rPr lang="lt-LT" sz="1600" dirty="0" smtClean="0">
                <a:latin typeface="Times New Roman" panose="02020603050405020304" pitchFamily="18" charset="0"/>
                <a:cs typeface="Times New Roman" panose="02020603050405020304" pitchFamily="18" charset="0"/>
              </a:rPr>
              <a:t> Veiklos ir atsiminimų studija. – Vilnius: Vilniaus universiteto leidykla, 2005. – 275 p.</a:t>
            </a:r>
            <a:endParaRPr lang="lt-LT" sz="1600" dirty="0">
              <a:latin typeface="Times New Roman" panose="02020603050405020304" pitchFamily="18" charset="0"/>
              <a:cs typeface="Times New Roman" panose="02020603050405020304" pitchFamily="18" charset="0"/>
            </a:endParaRPr>
          </a:p>
        </p:txBody>
      </p:sp>
      <p:pic>
        <p:nvPicPr>
          <p:cNvPr id="4099" name="Picture 3" descr="C:\Users\Administratorius\Desktop\narutaknyga.jpg"/>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321" b="3711"/>
          <a:stretch/>
        </p:blipFill>
        <p:spPr bwMode="auto">
          <a:xfrm>
            <a:off x="1277256" y="368606"/>
            <a:ext cx="3493100" cy="5152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1" name="Picture 5" descr="C:\Users\Administratorius\Desktop\knyg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26"/>
          <a:stretch/>
        </p:blipFill>
        <p:spPr bwMode="auto">
          <a:xfrm>
            <a:off x="7300686" y="408241"/>
            <a:ext cx="3628572" cy="5099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568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7651" y="5382578"/>
            <a:ext cx="5227243" cy="830997"/>
          </a:xfrm>
          <a:prstGeom prst="rect">
            <a:avLst/>
          </a:prstGeom>
          <a:noFill/>
        </p:spPr>
        <p:txBody>
          <a:bodyPr wrap="square" rtlCol="0">
            <a:spAutoFit/>
          </a:bodyPr>
          <a:lstStyle/>
          <a:p>
            <a:pPr algn="just"/>
            <a:r>
              <a:rPr lang="lt-LT" sz="1600" dirty="0" smtClean="0">
                <a:latin typeface="Times New Roman" panose="02020603050405020304" pitchFamily="18" charset="0"/>
                <a:cs typeface="Times New Roman" panose="02020603050405020304" pitchFamily="18" charset="0"/>
              </a:rPr>
              <a:t>Lietuvos bajorai – Vasario 16-osios akto signatarai: Mykolas Biržiška, Donatas Malinauskas, Stanislovas Narutavičius. –  Vilnius: Vaga, 2018. – 176 p.</a:t>
            </a:r>
            <a:endParaRPr lang="lt-LT" sz="1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502403" y="5368064"/>
            <a:ext cx="5312228" cy="584775"/>
          </a:xfrm>
          <a:prstGeom prst="rect">
            <a:avLst/>
          </a:prstGeom>
          <a:noFill/>
        </p:spPr>
        <p:txBody>
          <a:bodyPr wrap="square" rtlCol="0">
            <a:spAutoFit/>
          </a:bodyPr>
          <a:lstStyle/>
          <a:p>
            <a:pPr algn="just"/>
            <a:r>
              <a:rPr lang="lt-LT" sz="1600" dirty="0" smtClean="0">
                <a:latin typeface="Times New Roman" panose="02020603050405020304" pitchFamily="18" charset="0"/>
                <a:cs typeface="Times New Roman" panose="02020603050405020304" pitchFamily="18" charset="0"/>
              </a:rPr>
              <a:t>Algimantas Liekis. Signatarai: Vasario 16. – Vilnius: Džiugas, 1996. – 407 p.</a:t>
            </a:r>
            <a:endParaRPr lang="lt-LT" sz="1600" dirty="0">
              <a:latin typeface="Times New Roman" panose="02020603050405020304" pitchFamily="18" charset="0"/>
              <a:cs typeface="Times New Roman" panose="02020603050405020304" pitchFamily="18" charset="0"/>
            </a:endParaRPr>
          </a:p>
        </p:txBody>
      </p:sp>
      <p:pic>
        <p:nvPicPr>
          <p:cNvPr id="5122" name="Picture 2" descr="C:\Users\Administratorius\Desktop\Lietuvos bajorai   Vasario 16-osios Akto signatarai.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391500" y="372225"/>
            <a:ext cx="3802821" cy="4998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3" descr="C:\Users\Administratorius\Desktop\signataru gera knyg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83"/>
          <a:stretch/>
        </p:blipFill>
        <p:spPr bwMode="auto">
          <a:xfrm>
            <a:off x="7489366" y="406399"/>
            <a:ext cx="3222171" cy="4895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627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300" y="2478714"/>
            <a:ext cx="230505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tačiakampis 1"/>
          <p:cNvSpPr/>
          <p:nvPr/>
        </p:nvSpPr>
        <p:spPr>
          <a:xfrm>
            <a:off x="1732547" y="4531441"/>
            <a:ext cx="8662737" cy="923330"/>
          </a:xfrm>
          <a:prstGeom prst="rect">
            <a:avLst/>
          </a:prstGeom>
        </p:spPr>
        <p:txBody>
          <a:bodyPr wrap="square">
            <a:spAutoFit/>
          </a:bodyPr>
          <a:lstStyle/>
          <a:p>
            <a:pPr lvl="0" algn="ctr" defTabSz="914400" fontAlgn="base">
              <a:spcBef>
                <a:spcPct val="0"/>
              </a:spcBef>
              <a:spcAft>
                <a:spcPct val="0"/>
              </a:spcAft>
            </a:pPr>
            <a:r>
              <a:rPr lang="lt-LT" b="1" dirty="0">
                <a:solidFill>
                  <a:prstClr val="black"/>
                </a:solidFill>
                <a:latin typeface="Times New Roman" pitchFamily="18" charset="0"/>
                <a:ea typeface="Calibri" pitchFamily="34" charset="0"/>
                <a:cs typeface="Times New Roman" pitchFamily="18" charset="0"/>
              </a:rPr>
              <a:t>Parodą </a:t>
            </a:r>
            <a:r>
              <a:rPr lang="lt-LT" b="1" dirty="0" smtClean="0">
                <a:solidFill>
                  <a:prstClr val="black"/>
                </a:solidFill>
                <a:latin typeface="Times New Roman" pitchFamily="18" charset="0"/>
                <a:ea typeface="Calibri" pitchFamily="34" charset="0"/>
                <a:cs typeface="Times New Roman" pitchFamily="18" charset="0"/>
              </a:rPr>
              <a:t>ruošė </a:t>
            </a:r>
            <a:r>
              <a:rPr lang="lt-LT" b="1" dirty="0">
                <a:solidFill>
                  <a:prstClr val="black"/>
                </a:solidFill>
                <a:latin typeface="Times New Roman" pitchFamily="18" charset="0"/>
                <a:ea typeface="Calibri" pitchFamily="34" charset="0"/>
                <a:cs typeface="Times New Roman" pitchFamily="18" charset="0"/>
              </a:rPr>
              <a:t>Skaitytojų aptarnavimo skyriaus </a:t>
            </a:r>
            <a:r>
              <a:rPr lang="lt-LT" b="1" dirty="0" smtClean="0">
                <a:solidFill>
                  <a:prstClr val="black"/>
                </a:solidFill>
                <a:latin typeface="Times New Roman" pitchFamily="18" charset="0"/>
                <a:ea typeface="Calibri" pitchFamily="34" charset="0"/>
                <a:cs typeface="Times New Roman" pitchFamily="18" charset="0"/>
              </a:rPr>
              <a:t> bibliografės </a:t>
            </a:r>
          </a:p>
          <a:p>
            <a:pPr lvl="0" algn="ctr" defTabSz="914400" fontAlgn="base">
              <a:spcBef>
                <a:spcPct val="0"/>
              </a:spcBef>
              <a:spcAft>
                <a:spcPct val="0"/>
              </a:spcAft>
            </a:pPr>
            <a:r>
              <a:rPr lang="lt-LT" b="1" dirty="0" smtClean="0">
                <a:solidFill>
                  <a:prstClr val="black"/>
                </a:solidFill>
                <a:latin typeface="Times New Roman" pitchFamily="18" charset="0"/>
                <a:ea typeface="Calibri" pitchFamily="34" charset="0"/>
                <a:cs typeface="Times New Roman" pitchFamily="18" charset="0"/>
              </a:rPr>
              <a:t>Dalia </a:t>
            </a:r>
            <a:r>
              <a:rPr lang="lt-LT" b="1" dirty="0">
                <a:solidFill>
                  <a:prstClr val="black"/>
                </a:solidFill>
                <a:latin typeface="Times New Roman" pitchFamily="18" charset="0"/>
                <a:ea typeface="Calibri" pitchFamily="34" charset="0"/>
                <a:cs typeface="Times New Roman" pitchFamily="18" charset="0"/>
              </a:rPr>
              <a:t>Alseikienė, Janina </a:t>
            </a:r>
            <a:r>
              <a:rPr lang="lt-LT" b="1" dirty="0" smtClean="0">
                <a:solidFill>
                  <a:prstClr val="black"/>
                </a:solidFill>
                <a:latin typeface="Times New Roman" pitchFamily="18" charset="0"/>
                <a:ea typeface="Calibri" pitchFamily="34" charset="0"/>
                <a:cs typeface="Times New Roman" pitchFamily="18" charset="0"/>
              </a:rPr>
              <a:t>Dambrauskaitė, Viekšnių filialo bibliotekininkė Rasa Vilkaitė</a:t>
            </a:r>
            <a:endParaRPr lang="lt-LT" b="1" dirty="0">
              <a:solidFill>
                <a:prstClr val="black"/>
              </a:solidFill>
              <a:latin typeface="Times New Roman" pitchFamily="18" charset="0"/>
              <a:cs typeface="Times New Roman" pitchFamily="18" charset="0"/>
            </a:endParaRPr>
          </a:p>
          <a:p>
            <a:pPr lvl="0" algn="ctr" defTabSz="914400" eaLnBrk="0" fontAlgn="base" hangingPunct="0">
              <a:spcBef>
                <a:spcPct val="0"/>
              </a:spcBef>
              <a:spcAft>
                <a:spcPct val="0"/>
              </a:spcAft>
            </a:pPr>
            <a:r>
              <a:rPr lang="lt-LT" b="1" dirty="0" smtClean="0">
                <a:solidFill>
                  <a:prstClr val="black"/>
                </a:solidFill>
                <a:latin typeface="Times New Roman" pitchFamily="18" charset="0"/>
                <a:ea typeface="Calibri" pitchFamily="34" charset="0"/>
                <a:cs typeface="Times New Roman" pitchFamily="18" charset="0"/>
              </a:rPr>
              <a:t>2021 m</a:t>
            </a:r>
            <a:r>
              <a:rPr lang="lt-LT" b="1" dirty="0">
                <a:solidFill>
                  <a:prstClr val="black"/>
                </a:solidFill>
                <a:latin typeface="Times New Roman" pitchFamily="18" charset="0"/>
                <a:ea typeface="Calibri" pitchFamily="34" charset="0"/>
                <a:cs typeface="Times New Roman" pitchFamily="18" charset="0"/>
              </a:rPr>
              <a:t>.</a:t>
            </a:r>
            <a:endParaRPr lang="lt-LT"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43057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718629" y="3904347"/>
            <a:ext cx="6110537" cy="1509486"/>
          </a:xfrm>
        </p:spPr>
        <p:txBody>
          <a:bodyPr>
            <a:normAutofit fontScale="90000"/>
          </a:bodyPr>
          <a:lstStyle/>
          <a:p>
            <a:pPr algn="just">
              <a:tabLst>
                <a:tab pos="363538" algn="l"/>
              </a:tabLst>
            </a:pPr>
            <a:r>
              <a:rPr lang="lt-LT" sz="2000" dirty="0" smtClean="0">
                <a:solidFill>
                  <a:schemeClr val="tx1"/>
                </a:solidFill>
                <a:latin typeface="Times New Roman" panose="02020603050405020304" pitchFamily="18" charset="0"/>
                <a:cs typeface="Times New Roman" panose="02020603050405020304" pitchFamily="18" charset="0"/>
              </a:rPr>
              <a:t/>
            </a:r>
            <a:br>
              <a:rPr lang="lt-LT" sz="2000" dirty="0" smtClean="0">
                <a:solidFill>
                  <a:schemeClr val="tx1"/>
                </a:solidFill>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
            </a:r>
            <a:br>
              <a:rPr lang="lt-LT" sz="2000" dirty="0">
                <a:latin typeface="Times New Roman" panose="02020603050405020304" pitchFamily="18" charset="0"/>
                <a:cs typeface="Times New Roman" panose="02020603050405020304" pitchFamily="18" charset="0"/>
              </a:rPr>
            </a:br>
            <a:r>
              <a:rPr lang="lt-LT" sz="2000" dirty="0" smtClean="0">
                <a:latin typeface="Times New Roman" panose="02020603050405020304" pitchFamily="18" charset="0"/>
                <a:cs typeface="Times New Roman" panose="02020603050405020304" pitchFamily="18" charset="0"/>
              </a:rPr>
              <a:t/>
            </a:r>
            <a:br>
              <a:rPr lang="lt-LT" sz="2000" dirty="0" smtClean="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
            </a:r>
            <a:br>
              <a:rPr lang="lt-LT" sz="2000" dirty="0">
                <a:latin typeface="Times New Roman" panose="02020603050405020304" pitchFamily="18" charset="0"/>
                <a:cs typeface="Times New Roman" panose="02020603050405020304" pitchFamily="18" charset="0"/>
              </a:rPr>
            </a:br>
            <a:r>
              <a:rPr lang="lt-LT" sz="2000" dirty="0" smtClean="0">
                <a:latin typeface="Times New Roman" panose="02020603050405020304" pitchFamily="18" charset="0"/>
                <a:cs typeface="Times New Roman" panose="02020603050405020304" pitchFamily="18" charset="0"/>
              </a:rPr>
              <a:t/>
            </a:r>
            <a:br>
              <a:rPr lang="lt-LT" sz="2000" dirty="0" smtClean="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
            </a:r>
            <a:br>
              <a:rPr lang="lt-LT" sz="2000" dirty="0">
                <a:latin typeface="Times New Roman" panose="02020603050405020304" pitchFamily="18" charset="0"/>
                <a:cs typeface="Times New Roman" panose="02020603050405020304" pitchFamily="18" charset="0"/>
              </a:rPr>
            </a:br>
            <a:r>
              <a:rPr lang="lt-LT" sz="2000" dirty="0" smtClean="0">
                <a:latin typeface="Times New Roman" panose="02020603050405020304" pitchFamily="18" charset="0"/>
                <a:cs typeface="Times New Roman" panose="02020603050405020304" pitchFamily="18" charset="0"/>
              </a:rPr>
              <a:t/>
            </a:r>
            <a:br>
              <a:rPr lang="lt-LT" sz="2000" dirty="0" smtClean="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
            </a:r>
            <a:br>
              <a:rPr lang="lt-LT" sz="2000" dirty="0">
                <a:latin typeface="Times New Roman" panose="02020603050405020304" pitchFamily="18" charset="0"/>
                <a:cs typeface="Times New Roman" panose="02020603050405020304" pitchFamily="18" charset="0"/>
              </a:rPr>
            </a:br>
            <a:r>
              <a:rPr lang="lt-LT" sz="2000" dirty="0" smtClean="0">
                <a:latin typeface="Times New Roman" panose="02020603050405020304" pitchFamily="18" charset="0"/>
                <a:cs typeface="Times New Roman" panose="02020603050405020304" pitchFamily="18" charset="0"/>
              </a:rPr>
              <a:t/>
            </a:r>
            <a:br>
              <a:rPr lang="lt-LT" sz="2000" dirty="0" smtClean="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
            </a:r>
            <a:br>
              <a:rPr lang="lt-LT" sz="2000" dirty="0">
                <a:latin typeface="Times New Roman" panose="02020603050405020304" pitchFamily="18" charset="0"/>
                <a:cs typeface="Times New Roman" panose="02020603050405020304" pitchFamily="18" charset="0"/>
              </a:rPr>
            </a:br>
            <a:r>
              <a:rPr lang="lt-LT" sz="2000" dirty="0" smtClean="0">
                <a:latin typeface="Times New Roman" panose="02020603050405020304" pitchFamily="18" charset="0"/>
                <a:cs typeface="Times New Roman" panose="02020603050405020304" pitchFamily="18" charset="0"/>
              </a:rPr>
              <a:t/>
            </a:r>
            <a:br>
              <a:rPr lang="lt-LT" sz="2000" dirty="0" smtClean="0">
                <a:latin typeface="Times New Roman" panose="02020603050405020304" pitchFamily="18" charset="0"/>
                <a:cs typeface="Times New Roman" panose="02020603050405020304" pitchFamily="18" charset="0"/>
              </a:rPr>
            </a:br>
            <a:r>
              <a:rPr lang="lt-LT" sz="2000" dirty="0" smtClean="0">
                <a:latin typeface="Times New Roman" panose="02020603050405020304" pitchFamily="18" charset="0"/>
                <a:cs typeface="Times New Roman" panose="02020603050405020304" pitchFamily="18" charset="0"/>
              </a:rPr>
              <a:t/>
            </a:r>
            <a:br>
              <a:rPr lang="lt-LT" sz="2000" dirty="0" smtClean="0">
                <a:latin typeface="Times New Roman" panose="02020603050405020304" pitchFamily="18" charset="0"/>
                <a:cs typeface="Times New Roman" panose="02020603050405020304" pitchFamily="18" charset="0"/>
              </a:rPr>
            </a:br>
            <a:r>
              <a:rPr lang="lt-LT" sz="2000" dirty="0" smtClean="0">
                <a:solidFill>
                  <a:schemeClr val="tx1"/>
                </a:solidFill>
                <a:latin typeface="Times New Roman" panose="02020603050405020304" pitchFamily="18" charset="0"/>
                <a:cs typeface="Times New Roman" panose="02020603050405020304" pitchFamily="18" charset="0"/>
              </a:rPr>
              <a:t/>
            </a:r>
            <a:br>
              <a:rPr lang="lt-LT" sz="2000" dirty="0" smtClean="0">
                <a:solidFill>
                  <a:schemeClr val="tx1"/>
                </a:solidFill>
                <a:latin typeface="Times New Roman" panose="02020603050405020304" pitchFamily="18" charset="0"/>
                <a:cs typeface="Times New Roman" panose="02020603050405020304" pitchFamily="18" charset="0"/>
              </a:rPr>
            </a:br>
            <a:r>
              <a:rPr lang="lt-LT" sz="1800" dirty="0" smtClean="0">
                <a:solidFill>
                  <a:schemeClr val="tx1"/>
                </a:solidFill>
                <a:latin typeface="Times New Roman" panose="02020603050405020304" pitchFamily="18" charset="0"/>
                <a:cs typeface="Times New Roman" panose="02020603050405020304" pitchFamily="18" charset="0"/>
              </a:rPr>
              <a:t>	</a:t>
            </a:r>
            <a:br>
              <a:rPr lang="lt-LT" sz="1800" dirty="0" smtClean="0">
                <a:solidFill>
                  <a:schemeClr val="tx1"/>
                </a:solidFill>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a:r>
            <a:br>
              <a:rPr lang="lt-LT" sz="1800" dirty="0" smtClean="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a:t>
            </a:r>
            <a:r>
              <a:rPr lang="lt-LT" sz="1800" dirty="0" smtClean="0">
                <a:solidFill>
                  <a:schemeClr val="tx1"/>
                </a:solidFill>
                <a:latin typeface="Times New Roman" panose="02020603050405020304" pitchFamily="18" charset="0"/>
                <a:cs typeface="Times New Roman" panose="02020603050405020304" pitchFamily="18" charset="0"/>
              </a:rPr>
              <a:t>Vokietijos </a:t>
            </a:r>
            <a:r>
              <a:rPr lang="lt-LT" sz="1800" dirty="0">
                <a:solidFill>
                  <a:schemeClr val="tx1"/>
                </a:solidFill>
                <a:latin typeface="Times New Roman" panose="02020603050405020304" pitchFamily="18" charset="0"/>
                <a:cs typeface="Times New Roman" panose="02020603050405020304" pitchFamily="18" charset="0"/>
              </a:rPr>
              <a:t>užsienio reikalų ministerijos archyve </a:t>
            </a:r>
            <a:r>
              <a:rPr lang="lt-LT" sz="1800" b="1" dirty="0" smtClean="0">
                <a:solidFill>
                  <a:schemeClr val="tx1"/>
                </a:solidFill>
                <a:latin typeface="Times New Roman" panose="02020603050405020304" pitchFamily="18" charset="0"/>
                <a:cs typeface="Times New Roman" panose="02020603050405020304" pitchFamily="18" charset="0"/>
              </a:rPr>
              <a:t>2017 m. kovo 29 d.  </a:t>
            </a:r>
            <a:r>
              <a:rPr lang="lt-LT" sz="1800" dirty="0" smtClean="0">
                <a:latin typeface="Times New Roman" panose="02020603050405020304" pitchFamily="18" charset="0"/>
                <a:cs typeface="Times New Roman" panose="02020603050405020304" pitchFamily="18" charset="0"/>
              </a:rPr>
              <a:t>VDU profesoriaus </a:t>
            </a:r>
            <a:r>
              <a:rPr lang="lt-LT" sz="1800" dirty="0">
                <a:solidFill>
                  <a:prstClr val="black"/>
                </a:solidFill>
                <a:latin typeface="Times New Roman" panose="02020603050405020304" pitchFamily="18" charset="0"/>
                <a:cs typeface="Times New Roman" panose="02020603050405020304" pitchFamily="18" charset="0"/>
              </a:rPr>
              <a:t>Liudo Mažylio </a:t>
            </a:r>
            <a:r>
              <a:rPr lang="lt-LT" sz="1800" dirty="0" smtClean="0">
                <a:solidFill>
                  <a:schemeClr val="tx1"/>
                </a:solidFill>
                <a:latin typeface="Times New Roman" panose="02020603050405020304" pitchFamily="18" charset="0"/>
                <a:cs typeface="Times New Roman" panose="02020603050405020304" pitchFamily="18" charset="0"/>
              </a:rPr>
              <a:t>surastas dokumentas</a:t>
            </a:r>
            <a:r>
              <a:rPr lang="lt-LT" sz="1800" dirty="0">
                <a:solidFill>
                  <a:prstClr val="black"/>
                </a:solidFill>
                <a:latin typeface="Times New Roman" panose="02020603050405020304" pitchFamily="18" charset="0"/>
                <a:cs typeface="Times New Roman" panose="02020603050405020304" pitchFamily="18" charset="0"/>
              </a:rPr>
              <a:t> eksponuotas nuo 2018 m. sausio 21 d.</a:t>
            </a:r>
            <a:r>
              <a:rPr lang="lt-LT" sz="1800" dirty="0" smtClean="0">
                <a:solidFill>
                  <a:schemeClr val="tx1"/>
                </a:solidFill>
                <a:latin typeface="Times New Roman" panose="02020603050405020304" pitchFamily="18" charset="0"/>
                <a:cs typeface="Times New Roman" panose="02020603050405020304" pitchFamily="18" charset="0"/>
              </a:rPr>
              <a:t> Vilniuje, Signatarų namų Nepriklausomybės </a:t>
            </a:r>
            <a:r>
              <a:rPr lang="lt-LT" sz="1800" dirty="0">
                <a:solidFill>
                  <a:schemeClr val="tx1"/>
                </a:solidFill>
                <a:latin typeface="Times New Roman" panose="02020603050405020304" pitchFamily="18" charset="0"/>
                <a:cs typeface="Times New Roman" panose="02020603050405020304" pitchFamily="18" charset="0"/>
              </a:rPr>
              <a:t>Akto pasirašymo </a:t>
            </a:r>
            <a:r>
              <a:rPr lang="lt-LT" sz="1800" dirty="0" smtClean="0">
                <a:solidFill>
                  <a:schemeClr val="tx1"/>
                </a:solidFill>
                <a:latin typeface="Times New Roman" panose="02020603050405020304" pitchFamily="18" charset="0"/>
                <a:cs typeface="Times New Roman" panose="02020603050405020304" pitchFamily="18" charset="0"/>
              </a:rPr>
              <a:t>kambaryje. Lietuvoje </a:t>
            </a:r>
            <a:r>
              <a:rPr lang="lt-LT" sz="1800" dirty="0">
                <a:solidFill>
                  <a:schemeClr val="tx1"/>
                </a:solidFill>
                <a:latin typeface="Times New Roman" panose="02020603050405020304" pitchFamily="18" charset="0"/>
                <a:cs typeface="Times New Roman" panose="02020603050405020304" pitchFamily="18" charset="0"/>
              </a:rPr>
              <a:t>aktas bus iki penkerių </a:t>
            </a:r>
            <a:r>
              <a:rPr lang="lt-LT" sz="1800" dirty="0" smtClean="0">
                <a:solidFill>
                  <a:schemeClr val="tx1"/>
                </a:solidFill>
                <a:latin typeface="Times New Roman" panose="02020603050405020304" pitchFamily="18" charset="0"/>
                <a:cs typeface="Times New Roman" panose="02020603050405020304" pitchFamily="18" charset="0"/>
              </a:rPr>
              <a:t>metų. Taip nu-matyta Lietuvos </a:t>
            </a:r>
            <a:r>
              <a:rPr lang="lt-LT" sz="1800" dirty="0">
                <a:solidFill>
                  <a:schemeClr val="tx1"/>
                </a:solidFill>
                <a:latin typeface="Times New Roman" panose="02020603050405020304" pitchFamily="18" charset="0"/>
                <a:cs typeface="Times New Roman" panose="02020603050405020304" pitchFamily="18" charset="0"/>
              </a:rPr>
              <a:t>ir Vokietijos </a:t>
            </a:r>
            <a:r>
              <a:rPr lang="lt-LT" sz="1800" dirty="0" smtClean="0">
                <a:solidFill>
                  <a:schemeClr val="tx1"/>
                </a:solidFill>
                <a:latin typeface="Times New Roman" panose="02020603050405020304" pitchFamily="18" charset="0"/>
                <a:cs typeface="Times New Roman" panose="02020603050405020304" pitchFamily="18" charset="0"/>
              </a:rPr>
              <a:t>2017 m. pasirašytame susitarime</a:t>
            </a:r>
            <a:r>
              <a:rPr lang="lt-LT" sz="1800" dirty="0">
                <a:solidFill>
                  <a:schemeClr val="tx1"/>
                </a:solidFill>
                <a:latin typeface="Times New Roman" panose="02020603050405020304" pitchFamily="18" charset="0"/>
                <a:cs typeface="Times New Roman" panose="02020603050405020304" pitchFamily="18" charset="0"/>
              </a:rPr>
              <a:t>. </a:t>
            </a:r>
            <a:r>
              <a:rPr lang="lt-LT" sz="1800" dirty="0" smtClean="0">
                <a:solidFill>
                  <a:schemeClr val="tx1"/>
                </a:solidFill>
                <a:latin typeface="Times New Roman" panose="02020603050405020304" pitchFamily="18" charset="0"/>
                <a:cs typeface="Times New Roman" panose="02020603050405020304" pitchFamily="18" charset="0"/>
              </a:rPr>
              <a:t>.</a:t>
            </a:r>
            <a:br>
              <a:rPr lang="lt-LT" sz="1800" dirty="0" smtClean="0">
                <a:solidFill>
                  <a:schemeClr val="tx1"/>
                </a:solidFill>
                <a:latin typeface="Times New Roman" panose="02020603050405020304" pitchFamily="18" charset="0"/>
                <a:cs typeface="Times New Roman" panose="02020603050405020304" pitchFamily="18" charset="0"/>
              </a:rPr>
            </a:br>
            <a:r>
              <a:rPr lang="lt-LT" sz="1800" dirty="0" smtClean="0">
                <a:solidFill>
                  <a:schemeClr val="tx1"/>
                </a:solidFill>
                <a:latin typeface="Times New Roman" panose="02020603050405020304" pitchFamily="18" charset="0"/>
                <a:cs typeface="Times New Roman" panose="02020603050405020304" pitchFamily="18" charset="0"/>
              </a:rPr>
              <a:t>.</a:t>
            </a:r>
            <a:r>
              <a:rPr lang="lt-LT" sz="2000" dirty="0">
                <a:solidFill>
                  <a:schemeClr val="tx1"/>
                </a:solidFill>
                <a:latin typeface="Times New Roman" panose="02020603050405020304" pitchFamily="18" charset="0"/>
                <a:cs typeface="Times New Roman" panose="02020603050405020304" pitchFamily="18" charset="0"/>
              </a:rPr>
              <a:t/>
            </a:r>
            <a:br>
              <a:rPr lang="lt-LT" sz="2000" dirty="0">
                <a:solidFill>
                  <a:schemeClr val="tx1"/>
                </a:solidFill>
                <a:latin typeface="Times New Roman" panose="02020603050405020304" pitchFamily="18" charset="0"/>
                <a:cs typeface="Times New Roman" panose="02020603050405020304" pitchFamily="18" charset="0"/>
              </a:rPr>
            </a:br>
            <a:r>
              <a:rPr lang="lt-LT" sz="2000" dirty="0">
                <a:solidFill>
                  <a:schemeClr val="tx1"/>
                </a:solidFill>
                <a:latin typeface="Times New Roman" panose="02020603050405020304" pitchFamily="18" charset="0"/>
                <a:cs typeface="Times New Roman" panose="02020603050405020304" pitchFamily="18" charset="0"/>
              </a:rPr>
              <a:t/>
            </a:r>
            <a:br>
              <a:rPr lang="lt-LT" sz="2000" dirty="0">
                <a:solidFill>
                  <a:schemeClr val="tx1"/>
                </a:solidFill>
                <a:latin typeface="Times New Roman" panose="02020603050405020304" pitchFamily="18" charset="0"/>
                <a:cs typeface="Times New Roman" panose="02020603050405020304" pitchFamily="18" charset="0"/>
              </a:rPr>
            </a:br>
            <a:r>
              <a:rPr lang="lt-LT" dirty="0"/>
              <a:t/>
            </a:r>
            <a:br>
              <a:rPr lang="lt-LT" dirty="0"/>
            </a:br>
            <a:r>
              <a:rPr lang="lt-LT" dirty="0"/>
              <a:t/>
            </a:r>
            <a:br>
              <a:rPr lang="lt-LT" dirty="0"/>
            </a:br>
            <a:r>
              <a:rPr lang="lt-LT" dirty="0"/>
              <a:t/>
            </a:r>
            <a:br>
              <a:rPr lang="lt-LT" dirty="0"/>
            </a:br>
            <a:r>
              <a:rPr lang="lt-LT" dirty="0"/>
              <a:t/>
            </a:r>
            <a:br>
              <a:rPr lang="lt-LT" dirty="0"/>
            </a:br>
            <a:r>
              <a:rPr lang="lt-LT" dirty="0"/>
              <a:t/>
            </a:r>
            <a:br>
              <a:rPr lang="lt-LT" dirty="0"/>
            </a:br>
            <a:endParaRPr lang="lt-LT" dirty="0"/>
          </a:p>
        </p:txBody>
      </p:sp>
      <p:pic>
        <p:nvPicPr>
          <p:cNvPr id="2059" name="Picture 11" descr="C:\Users\J\Desktop\nuotrauka_6_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486" y="355742"/>
            <a:ext cx="5544457" cy="3546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J\Desktop\birziska 2018-02-15\P223636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68" b="4218"/>
          <a:stretch/>
        </p:blipFill>
        <p:spPr bwMode="auto">
          <a:xfrm>
            <a:off x="333830" y="333833"/>
            <a:ext cx="5167084" cy="4238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tačiakampis 2"/>
          <p:cNvSpPr/>
          <p:nvPr/>
        </p:nvSpPr>
        <p:spPr>
          <a:xfrm>
            <a:off x="304799" y="4542973"/>
            <a:ext cx="5196115" cy="1600438"/>
          </a:xfrm>
          <a:prstGeom prst="rect">
            <a:avLst/>
          </a:prstGeom>
        </p:spPr>
        <p:txBody>
          <a:bodyPr wrap="square">
            <a:spAutoFit/>
          </a:bodyPr>
          <a:lstStyle/>
          <a:p>
            <a:pPr algn="just">
              <a:tabLst>
                <a:tab pos="363538" algn="l"/>
              </a:tabLst>
            </a:pPr>
            <a:r>
              <a:rPr lang="lt-LT" dirty="0" smtClean="0">
                <a:solidFill>
                  <a:prstClr val="black"/>
                </a:solidFill>
                <a:latin typeface="Times New Roman" panose="02020603050405020304" pitchFamily="18" charset="0"/>
                <a:ea typeface="+mj-ea"/>
                <a:cs typeface="Times New Roman" panose="02020603050405020304" pitchFamily="18" charset="0"/>
              </a:rPr>
              <a:t>	</a:t>
            </a:r>
            <a:r>
              <a:rPr lang="lt-LT" sz="1600" dirty="0" smtClean="0">
                <a:solidFill>
                  <a:prstClr val="black"/>
                </a:solidFill>
                <a:latin typeface="Times New Roman" panose="02020603050405020304" pitchFamily="18" charset="0"/>
                <a:ea typeface="+mj-ea"/>
                <a:cs typeface="Times New Roman" panose="02020603050405020304" pitchFamily="18" charset="0"/>
              </a:rPr>
              <a:t>Filosofijos daktaro, diplomato Jurgio Šaulio ranka su-rašytas dokumentas eksponuotas kambaryje, kur buvo </a:t>
            </a:r>
            <a:r>
              <a:rPr lang="lt-LT" sz="1600" dirty="0" err="1" smtClean="0">
                <a:solidFill>
                  <a:prstClr val="black"/>
                </a:solidFill>
                <a:latin typeface="Times New Roman" panose="02020603050405020304" pitchFamily="18" charset="0"/>
                <a:ea typeface="+mj-ea"/>
                <a:cs typeface="Times New Roman" panose="02020603050405020304" pitchFamily="18" charset="0"/>
              </a:rPr>
              <a:t>pasira-šytas.</a:t>
            </a:r>
            <a:r>
              <a:rPr lang="lt-LT" sz="1600" dirty="0" smtClean="0">
                <a:solidFill>
                  <a:prstClr val="black"/>
                </a:solidFill>
                <a:latin typeface="Times New Roman" panose="02020603050405020304" pitchFamily="18" charset="0"/>
                <a:ea typeface="+mj-ea"/>
                <a:cs typeface="Times New Roman" panose="02020603050405020304" pitchFamily="18" charset="0"/>
              </a:rPr>
              <a:t> Buvo užsakyta saugi vitrina</a:t>
            </a:r>
            <a:r>
              <a:rPr lang="lt-LT" sz="1600" dirty="0">
                <a:solidFill>
                  <a:prstClr val="black"/>
                </a:solidFill>
                <a:latin typeface="Times New Roman" panose="02020603050405020304" pitchFamily="18" charset="0"/>
                <a:ea typeface="+mj-ea"/>
                <a:cs typeface="Times New Roman" panose="02020603050405020304" pitchFamily="18" charset="0"/>
              </a:rPr>
              <a:t>, nuo </a:t>
            </a:r>
            <a:r>
              <a:rPr lang="lt-LT" sz="1600" dirty="0" smtClean="0">
                <a:solidFill>
                  <a:prstClr val="black"/>
                </a:solidFill>
                <a:latin typeface="Times New Roman" panose="02020603050405020304" pitchFamily="18" charset="0"/>
                <a:ea typeface="+mj-ea"/>
                <a:cs typeface="Times New Roman" panose="02020603050405020304" pitchFamily="18" charset="0"/>
              </a:rPr>
              <a:t>ultravioletinių </a:t>
            </a:r>
            <a:r>
              <a:rPr lang="lt-LT" sz="1600" dirty="0" err="1" smtClean="0">
                <a:solidFill>
                  <a:prstClr val="black"/>
                </a:solidFill>
                <a:latin typeface="Times New Roman" panose="02020603050405020304" pitchFamily="18" charset="0"/>
                <a:ea typeface="+mj-ea"/>
                <a:cs typeface="Times New Roman" panose="02020603050405020304" pitchFamily="18" charset="0"/>
              </a:rPr>
              <a:t>spin-dulių</a:t>
            </a:r>
            <a:r>
              <a:rPr lang="lt-LT" sz="1600" dirty="0" smtClean="0">
                <a:solidFill>
                  <a:prstClr val="black"/>
                </a:solidFill>
                <a:latin typeface="Times New Roman" panose="02020603050405020304" pitchFamily="18" charset="0"/>
                <a:ea typeface="+mj-ea"/>
                <a:cs typeface="Times New Roman" panose="02020603050405020304" pitchFamily="18" charset="0"/>
              </a:rPr>
              <a:t> saugojo </a:t>
            </a:r>
            <a:r>
              <a:rPr lang="lt-LT" sz="1600" dirty="0">
                <a:solidFill>
                  <a:prstClr val="black"/>
                </a:solidFill>
                <a:latin typeface="Times New Roman" panose="02020603050405020304" pitchFamily="18" charset="0"/>
                <a:ea typeface="+mj-ea"/>
                <a:cs typeface="Times New Roman" panose="02020603050405020304" pitchFamily="18" charset="0"/>
              </a:rPr>
              <a:t>specialus stiklas, </a:t>
            </a:r>
            <a:r>
              <a:rPr lang="lt-LT" sz="1600" dirty="0" smtClean="0">
                <a:solidFill>
                  <a:prstClr val="black"/>
                </a:solidFill>
                <a:latin typeface="Times New Roman" panose="02020603050405020304" pitchFamily="18" charset="0"/>
                <a:ea typeface="+mj-ea"/>
                <a:cs typeface="Times New Roman" panose="02020603050405020304" pitchFamily="18" charset="0"/>
              </a:rPr>
              <a:t>buvo užtikrintas tinkamas mikroklimatas</a:t>
            </a:r>
            <a:r>
              <a:rPr lang="lt-LT" dirty="0" smtClean="0">
                <a:solidFill>
                  <a:prstClr val="black"/>
                </a:solidFill>
                <a:latin typeface="Times New Roman" panose="02020603050405020304" pitchFamily="18" charset="0"/>
                <a:ea typeface="+mj-ea"/>
                <a:cs typeface="Times New Roman" panose="02020603050405020304" pitchFamily="18" charset="0"/>
              </a:rPr>
              <a:t>.</a:t>
            </a:r>
          </a:p>
          <a:p>
            <a:pPr algn="just">
              <a:tabLst>
                <a:tab pos="363538" algn="l"/>
              </a:tabLst>
            </a:pPr>
            <a:r>
              <a:rPr lang="lt-LT" sz="1400" dirty="0" smtClean="0">
                <a:latin typeface="Times New Roman" panose="02020603050405020304" pitchFamily="18" charset="0"/>
                <a:cs typeface="Times New Roman" panose="02020603050405020304" pitchFamily="18" charset="0"/>
              </a:rPr>
              <a:t>                                         Janinos Dambrauskaitės nuotrauka, 2018 m.</a:t>
            </a:r>
            <a:endParaRPr lang="lt-L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388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33828" y="5210631"/>
            <a:ext cx="11524343" cy="1161144"/>
          </a:xfrm>
        </p:spPr>
        <p:txBody>
          <a:bodyPr>
            <a:normAutofit fontScale="90000"/>
          </a:bodyPr>
          <a:lstStyle/>
          <a:p>
            <a:r>
              <a:rPr lang="lt-LT" sz="1800" dirty="0" smtClean="0">
                <a:latin typeface="Times New Roman" panose="02020603050405020304" pitchFamily="18" charset="0"/>
                <a:cs typeface="Times New Roman" panose="02020603050405020304" pitchFamily="18" charset="0"/>
              </a:rPr>
              <a:t>Fragmentas kabineto, kuriame </a:t>
            </a:r>
            <a:r>
              <a:rPr lang="lt-LT" sz="1800" b="1" dirty="0" smtClean="0">
                <a:latin typeface="Times New Roman" panose="02020603050405020304" pitchFamily="18" charset="0"/>
                <a:cs typeface="Times New Roman" panose="02020603050405020304" pitchFamily="18" charset="0"/>
              </a:rPr>
              <a:t>1918 m. vasario 16 d. </a:t>
            </a:r>
            <a:r>
              <a:rPr lang="lt-LT" sz="1800" dirty="0" smtClean="0">
                <a:latin typeface="Times New Roman" panose="02020603050405020304" pitchFamily="18" charset="0"/>
                <a:cs typeface="Times New Roman" panose="02020603050405020304" pitchFamily="18" charset="0"/>
              </a:rPr>
              <a:t>(šeštadienį) </a:t>
            </a:r>
            <a:r>
              <a:rPr lang="lt-LT" sz="1800" dirty="0" err="1" smtClean="0">
                <a:latin typeface="Times New Roman" panose="02020603050405020304" pitchFamily="18" charset="0"/>
                <a:cs typeface="Times New Roman" panose="02020603050405020304" pitchFamily="18" charset="0"/>
              </a:rPr>
              <a:t>Štralio</a:t>
            </a:r>
            <a:r>
              <a:rPr lang="lt-LT" sz="1800" dirty="0" smtClean="0">
                <a:latin typeface="Times New Roman" panose="02020603050405020304" pitchFamily="18" charset="0"/>
                <a:cs typeface="Times New Roman" panose="02020603050405020304" pitchFamily="18" charset="0"/>
              </a:rPr>
              <a:t> namuose (nuo 1992 m. Signatarų namai)</a:t>
            </a:r>
            <a:br>
              <a:rPr lang="lt-LT" sz="1800" dirty="0" smtClean="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Tarybos nariai 12:30 val. pasirašė aktą, įteisinusį nepriklausomos </a:t>
            </a:r>
            <a:r>
              <a:rPr lang="lt-LT" sz="1800" dirty="0">
                <a:latin typeface="Times New Roman" panose="02020603050405020304" pitchFamily="18" charset="0"/>
                <a:cs typeface="Times New Roman" panose="02020603050405020304" pitchFamily="18" charset="0"/>
              </a:rPr>
              <a:t>L</a:t>
            </a:r>
            <a:r>
              <a:rPr lang="lt-LT" sz="1800" dirty="0" smtClean="0">
                <a:latin typeface="Times New Roman" panose="02020603050405020304" pitchFamily="18" charset="0"/>
                <a:cs typeface="Times New Roman" panose="02020603050405020304" pitchFamily="18" charset="0"/>
              </a:rPr>
              <a:t>ietuvos valstybės atkūrimą. Muziejininkai mano, </a:t>
            </a:r>
            <a:br>
              <a:rPr lang="lt-LT" sz="1800" dirty="0" smtClean="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jog signatarai būriavosi apie Antano Smetonos rašomąjį stalą, kuris tame kabinete stovi ir dabar.</a:t>
            </a:r>
            <a:br>
              <a:rPr lang="lt-LT" sz="1800" dirty="0" smtClean="0">
                <a:latin typeface="Times New Roman" panose="02020603050405020304" pitchFamily="18" charset="0"/>
                <a:cs typeface="Times New Roman" panose="02020603050405020304" pitchFamily="18" charset="0"/>
              </a:rPr>
            </a:br>
            <a:r>
              <a:rPr lang="lt-LT" sz="1800" dirty="0" smtClean="0">
                <a:latin typeface="Times New Roman" panose="02020603050405020304" pitchFamily="18" charset="0"/>
                <a:cs typeface="Times New Roman" panose="02020603050405020304" pitchFamily="18" charset="0"/>
              </a:rPr>
              <a:t>                                                                                                                                                </a:t>
            </a:r>
            <a:r>
              <a:rPr lang="lt-LT" sz="1600" dirty="0" smtClean="0">
                <a:latin typeface="Times New Roman" panose="02020603050405020304" pitchFamily="18" charset="0"/>
                <a:cs typeface="Times New Roman" panose="02020603050405020304" pitchFamily="18" charset="0"/>
              </a:rPr>
              <a:t>Janinos Dambrauskaitės nuotrauka, 2018 m. </a:t>
            </a:r>
            <a:br>
              <a:rPr lang="lt-LT" sz="1600" dirty="0" smtClean="0">
                <a:latin typeface="Times New Roman" panose="02020603050405020304" pitchFamily="18" charset="0"/>
                <a:cs typeface="Times New Roman" panose="02020603050405020304" pitchFamily="18" charset="0"/>
              </a:rPr>
            </a:br>
            <a:endParaRPr lang="lt-LT" sz="1600" dirty="0">
              <a:latin typeface="Times New Roman" panose="02020603050405020304" pitchFamily="18" charset="0"/>
              <a:cs typeface="Times New Roman" panose="02020603050405020304" pitchFamily="18" charset="0"/>
            </a:endParaRPr>
          </a:p>
        </p:txBody>
      </p:sp>
      <p:pic>
        <p:nvPicPr>
          <p:cNvPr id="2050" name="Picture 2" descr="C:\Users\J\Desktop\birziska 2018-02-15\P22363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373" y="203205"/>
            <a:ext cx="7983480" cy="4901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387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84032" y="3573016"/>
            <a:ext cx="5472608" cy="369332"/>
          </a:xfrm>
          <a:prstGeom prst="rect">
            <a:avLst/>
          </a:prstGeom>
          <a:noFill/>
        </p:spPr>
        <p:txBody>
          <a:bodyPr wrap="square" rtlCol="0">
            <a:spAutoFit/>
          </a:bodyPr>
          <a:lstStyle/>
          <a:p>
            <a:pPr defTabSz="914400"/>
            <a:endParaRPr lang="lt-LT" dirty="0">
              <a:solidFill>
                <a:prstClr val="black"/>
              </a:solidFill>
            </a:endParaRPr>
          </a:p>
        </p:txBody>
      </p:sp>
      <p:pic>
        <p:nvPicPr>
          <p:cNvPr id="4" name="Paveikslėlis 3"/>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10515" y="3670596"/>
            <a:ext cx="5472608" cy="2548299"/>
          </a:xfrm>
          <a:prstGeom prst="rect">
            <a:avLst/>
          </a:prstGeom>
          <a:ln>
            <a:noFill/>
          </a:ln>
          <a:effectLst>
            <a:outerShdw blurRad="292100" dist="139700" dir="2700000" algn="tl" rotWithShape="0">
              <a:srgbClr val="333333">
                <a:alpha val="65000"/>
              </a:srgbClr>
            </a:outerShdw>
          </a:effectLst>
        </p:spPr>
      </p:pic>
      <p:pic>
        <p:nvPicPr>
          <p:cNvPr id="2050" name="Picture 2" descr="C:\Users\Administratorius\AppData\Local\Microsoft\Windows\INetCache\IE\XP78UM8N\Animated-Flag-Lithuania[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650875"/>
            <a:ext cx="4813123" cy="23762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ius\Desktop\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039" y="283234"/>
            <a:ext cx="4207052" cy="5979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8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rinio vietos rezervavimo ženklas 2"/>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030" t="1567" r="2821"/>
          <a:stretch/>
        </p:blipFill>
        <p:spPr>
          <a:xfrm>
            <a:off x="750679" y="441612"/>
            <a:ext cx="5184576" cy="501937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Turinio vietos rezervavimo ženklas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5662" y="459609"/>
            <a:ext cx="5171147" cy="4951577"/>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aveikslėlis 11"/>
          <p:cNvPicPr>
            <a:picLocks noChangeAspect="1"/>
          </p:cNvPicPr>
          <p:nvPr/>
        </p:nvPicPr>
        <p:blipFill>
          <a:blip r:embed="rId4" cstate="print">
            <a:clrChange>
              <a:clrFrom>
                <a:srgbClr val="EED6A6"/>
              </a:clrFrom>
              <a:clrTo>
                <a:srgbClr val="EED6A6">
                  <a:alpha val="0"/>
                </a:srgbClr>
              </a:clrTo>
            </a:clrChange>
            <a:extLst>
              <a:ext uri="{28A0092B-C50C-407E-A947-70E740481C1C}">
                <a14:useLocalDpi xmlns:a14="http://schemas.microsoft.com/office/drawing/2010/main" val="0"/>
              </a:ext>
            </a:extLst>
          </a:blip>
          <a:stretch>
            <a:fillRect/>
          </a:stretch>
        </p:blipFill>
        <p:spPr>
          <a:xfrm>
            <a:off x="319314" y="5268689"/>
            <a:ext cx="5762172" cy="899886"/>
          </a:xfrm>
          <a:prstGeom prst="rect">
            <a:avLst/>
          </a:prstGeom>
        </p:spPr>
      </p:pic>
      <p:pic>
        <p:nvPicPr>
          <p:cNvPr id="14" name="Paveikslėlis 13"/>
          <p:cNvPicPr>
            <a:picLocks noChangeAspect="1"/>
          </p:cNvPicPr>
          <p:nvPr/>
        </p:nvPicPr>
        <p:blipFill>
          <a:blip r:embed="rId5" cstate="print">
            <a:clrChange>
              <a:clrFrom>
                <a:srgbClr val="F0D9AD"/>
              </a:clrFrom>
              <a:clrTo>
                <a:srgbClr val="F0D9AD">
                  <a:alpha val="0"/>
                </a:srgbClr>
              </a:clrTo>
            </a:clrChange>
            <a:extLst>
              <a:ext uri="{28A0092B-C50C-407E-A947-70E740481C1C}">
                <a14:useLocalDpi xmlns:a14="http://schemas.microsoft.com/office/drawing/2010/main" val="0"/>
              </a:ext>
            </a:extLst>
          </a:blip>
          <a:stretch>
            <a:fillRect/>
          </a:stretch>
        </p:blipFill>
        <p:spPr>
          <a:xfrm>
            <a:off x="6400800" y="5354710"/>
            <a:ext cx="5441325" cy="944494"/>
          </a:xfrm>
          <a:prstGeom prst="rect">
            <a:avLst/>
          </a:prstGeom>
        </p:spPr>
      </p:pic>
    </p:spTree>
    <p:extLst>
      <p:ext uri="{BB962C8B-B14F-4D97-AF65-F5344CB8AC3E}">
        <p14:creationId xmlns:p14="http://schemas.microsoft.com/office/powerpoint/2010/main" val="2279223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ius\Desktop\dar biografij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44"/>
          <a:stretch/>
        </p:blipFill>
        <p:spPr bwMode="auto">
          <a:xfrm>
            <a:off x="1534092" y="355368"/>
            <a:ext cx="9123815" cy="5913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300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ius\Desktop\biografij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97"/>
          <a:stretch/>
        </p:blipFill>
        <p:spPr bwMode="auto">
          <a:xfrm>
            <a:off x="1388382" y="381028"/>
            <a:ext cx="9415236" cy="5890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135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D6B2DA0-18F2-49F8-B940-E105070A0C5E}"/>
              </a:ext>
            </a:extLst>
          </p:cNvPr>
          <p:cNvSpPr txBox="1"/>
          <p:nvPr/>
        </p:nvSpPr>
        <p:spPr>
          <a:xfrm>
            <a:off x="5842414" y="6255026"/>
            <a:ext cx="45719" cy="369332"/>
          </a:xfrm>
          <a:prstGeom prst="rect">
            <a:avLst/>
          </a:prstGeom>
          <a:noFill/>
        </p:spPr>
        <p:txBody>
          <a:bodyPr wrap="square" rtlCol="0">
            <a:spAutoFit/>
          </a:bodyPr>
          <a:lstStyle/>
          <a:p>
            <a:endParaRPr lang="lt-LT" dirty="0"/>
          </a:p>
        </p:txBody>
      </p:sp>
      <p:sp>
        <p:nvSpPr>
          <p:cNvPr id="5" name="TextBox 4">
            <a:extLst>
              <a:ext uri="{FF2B5EF4-FFF2-40B4-BE49-F238E27FC236}">
                <a16:creationId xmlns="" xmlns:a16="http://schemas.microsoft.com/office/drawing/2014/main" id="{07E51399-24A0-4B36-9C22-05DDC553914E}"/>
              </a:ext>
            </a:extLst>
          </p:cNvPr>
          <p:cNvSpPr txBox="1"/>
          <p:nvPr/>
        </p:nvSpPr>
        <p:spPr>
          <a:xfrm>
            <a:off x="8335619" y="6149009"/>
            <a:ext cx="72752" cy="369332"/>
          </a:xfrm>
          <a:prstGeom prst="rect">
            <a:avLst/>
          </a:prstGeom>
          <a:noFill/>
        </p:spPr>
        <p:txBody>
          <a:bodyPr wrap="square" rtlCol="0">
            <a:spAutoFit/>
          </a:bodyPr>
          <a:lstStyle/>
          <a:p>
            <a:endParaRPr lang="lt-LT" dirty="0"/>
          </a:p>
        </p:txBody>
      </p:sp>
      <p:sp>
        <p:nvSpPr>
          <p:cNvPr id="6" name="TextBox 5">
            <a:extLst>
              <a:ext uri="{FF2B5EF4-FFF2-40B4-BE49-F238E27FC236}">
                <a16:creationId xmlns="" xmlns:a16="http://schemas.microsoft.com/office/drawing/2014/main" id="{93D9591E-66C8-43FA-BCCC-7AFB1016AFAA}"/>
              </a:ext>
            </a:extLst>
          </p:cNvPr>
          <p:cNvSpPr txBox="1"/>
          <p:nvPr/>
        </p:nvSpPr>
        <p:spPr>
          <a:xfrm>
            <a:off x="304805" y="249395"/>
            <a:ext cx="11364683" cy="5786199"/>
          </a:xfrm>
          <a:prstGeom prst="rect">
            <a:avLst/>
          </a:prstGeom>
          <a:noFill/>
        </p:spPr>
        <p:txBody>
          <a:bodyPr wrap="square" rtlCol="0">
            <a:spAutoFit/>
          </a:bodyPr>
          <a:lstStyle/>
          <a:p>
            <a:pPr algn="ctr" fontAlgn="base" hangingPunct="0"/>
            <a:r>
              <a:rPr lang="lt-LT" sz="2000" b="1" dirty="0" smtClean="0">
                <a:latin typeface="Times New Roman" pitchFamily="18" charset="0"/>
                <a:cs typeface="Times New Roman" pitchFamily="18" charset="0"/>
              </a:rPr>
              <a:t>PROFESORIAUS MYKOLO BIRŽIŠKOS ATMINIMO </a:t>
            </a:r>
            <a:endParaRPr lang="lt-LT" sz="2000" dirty="0" smtClean="0">
              <a:latin typeface="Times New Roman" pitchFamily="18" charset="0"/>
              <a:cs typeface="Times New Roman" pitchFamily="18" charset="0"/>
            </a:endParaRPr>
          </a:p>
          <a:p>
            <a:pPr algn="ctr" fontAlgn="base" hangingPunct="0"/>
            <a:r>
              <a:rPr lang="lt-LT" sz="2000" b="1" dirty="0" smtClean="0">
                <a:latin typeface="Times New Roman" pitchFamily="18" charset="0"/>
                <a:cs typeface="Times New Roman" pitchFamily="18" charset="0"/>
              </a:rPr>
              <a:t>ĮAMŽINIMAS LIETUVOJE</a:t>
            </a:r>
          </a:p>
          <a:p>
            <a:pPr fontAlgn="base" hangingPunct="0"/>
            <a:endParaRPr lang="lt-LT" sz="1000" dirty="0" smtClean="0">
              <a:latin typeface="Times New Roman" pitchFamily="18" charset="0"/>
              <a:cs typeface="Times New Roman" pitchFamily="18" charset="0"/>
            </a:endParaRPr>
          </a:p>
          <a:p>
            <a:pPr marL="342900" lvl="0" indent="-342900" algn="just" fontAlgn="base" hangingPunct="0">
              <a:buFont typeface="Wingdings" panose="05000000000000000000" pitchFamily="2" charset="2"/>
              <a:buChar char="v"/>
            </a:pPr>
            <a:r>
              <a:rPr lang="lt-LT" dirty="0" smtClean="0">
                <a:latin typeface="Times New Roman" pitchFamily="18" charset="0"/>
                <a:cs typeface="Times New Roman" pitchFamily="18" charset="0"/>
              </a:rPr>
              <a:t>Švenčiant Vilniaus universiteto 410-ąsias įkūrimo metines, didžiajame kieme </a:t>
            </a:r>
            <a:r>
              <a:rPr lang="lt-LT" b="1" dirty="0" smtClean="0">
                <a:latin typeface="Times New Roman" pitchFamily="18" charset="0"/>
                <a:cs typeface="Times New Roman" pitchFamily="18" charset="0"/>
              </a:rPr>
              <a:t>1989 m. </a:t>
            </a:r>
            <a:r>
              <a:rPr lang="lt-LT" dirty="0" smtClean="0">
                <a:latin typeface="Times New Roman" pitchFamily="18" charset="0"/>
                <a:cs typeface="Times New Roman" pitchFamily="18" charset="0"/>
              </a:rPr>
              <a:t>buvo įmūryta atminimo lenta, skirta buvusiam rektoriui Mykolui Biržiškai</a:t>
            </a:r>
            <a:r>
              <a:rPr lang="lt-LT" sz="1600" dirty="0" smtClean="0">
                <a:latin typeface="Times New Roman" pitchFamily="18" charset="0"/>
                <a:cs typeface="Times New Roman" pitchFamily="18" charset="0"/>
              </a:rPr>
              <a:t>.</a:t>
            </a:r>
          </a:p>
          <a:p>
            <a:pPr marL="342900" lvl="0" indent="-342900" algn="just" fontAlgn="base" hangingPunct="0"/>
            <a:endParaRPr lang="lt-LT" sz="200" dirty="0" smtClean="0">
              <a:latin typeface="Times New Roman" pitchFamily="18" charset="0"/>
              <a:cs typeface="Times New Roman" pitchFamily="18" charset="0"/>
            </a:endParaRPr>
          </a:p>
          <a:p>
            <a:pPr marL="342900" lvl="0" indent="-342900" algn="just" fontAlgn="base" hangingPunct="0">
              <a:buFont typeface="Wingdings" panose="05000000000000000000" pitchFamily="2" charset="2"/>
              <a:buChar char="v"/>
            </a:pPr>
            <a:r>
              <a:rPr lang="lt-LT" dirty="0" smtClean="0">
                <a:latin typeface="Times New Roman" pitchFamily="18" charset="0"/>
                <a:cs typeface="Times New Roman" pitchFamily="18" charset="0"/>
              </a:rPr>
              <a:t>Vilniaus miesto savivaldybės tarybos </a:t>
            </a:r>
            <a:r>
              <a:rPr lang="lt-LT" b="1" dirty="0" smtClean="0">
                <a:latin typeface="Times New Roman" pitchFamily="18" charset="0"/>
                <a:cs typeface="Times New Roman" pitchFamily="18" charset="0"/>
              </a:rPr>
              <a:t>1993 m. rugpjūčio 30 d. </a:t>
            </a:r>
            <a:r>
              <a:rPr lang="lt-LT" dirty="0" smtClean="0">
                <a:latin typeface="Times New Roman" pitchFamily="18" charset="0"/>
                <a:cs typeface="Times New Roman" pitchFamily="18" charset="0"/>
              </a:rPr>
              <a:t>potvarkiu Nr. 86 buvusiai Vilniaus 57-ajai vidurinei mokyklai Justiniškių mikrorajone suteiktas Mykolo Biržiškos gimnazijos vardas.</a:t>
            </a:r>
          </a:p>
          <a:p>
            <a:pPr marL="342900" lvl="0" indent="-342900" algn="just" fontAlgn="base" hangingPunct="0"/>
            <a:endParaRPr lang="lt-LT" sz="200" dirty="0" smtClean="0">
              <a:latin typeface="Times New Roman" pitchFamily="18" charset="0"/>
              <a:cs typeface="Times New Roman" pitchFamily="18" charset="0"/>
            </a:endParaRPr>
          </a:p>
          <a:p>
            <a:pPr marL="342900" lvl="0" indent="-342900" algn="just" fontAlgn="base" hangingPunct="0">
              <a:buFont typeface="Wingdings" panose="05000000000000000000" pitchFamily="2" charset="2"/>
              <a:buChar char="v"/>
            </a:pPr>
            <a:r>
              <a:rPr lang="lt-LT" dirty="0" smtClean="0">
                <a:latin typeface="Times New Roman" pitchFamily="18" charset="0"/>
                <a:cs typeface="Times New Roman" pitchFamily="18" charset="0"/>
              </a:rPr>
              <a:t>Vilniaus universiteto Kauno humanitariniame fakultete </a:t>
            </a:r>
            <a:r>
              <a:rPr lang="lt-LT" b="1" dirty="0" smtClean="0">
                <a:latin typeface="Times New Roman" pitchFamily="18" charset="0"/>
                <a:cs typeface="Times New Roman" pitchFamily="18" charset="0"/>
              </a:rPr>
              <a:t>1994 m. </a:t>
            </a:r>
            <a:r>
              <a:rPr lang="lt-LT" dirty="0" smtClean="0">
                <a:latin typeface="Times New Roman" pitchFamily="18" charset="0"/>
                <a:cs typeface="Times New Roman" pitchFamily="18" charset="0"/>
              </a:rPr>
              <a:t>įkurta Mykolo Biržiškos vardo auditorija. Ją puošia guašu pieštas profesoriaus portretas ir grafikos technika sukurtas gimtojo namo Viekšniuose paveikslas.</a:t>
            </a:r>
          </a:p>
          <a:p>
            <a:pPr lvl="0" algn="just" fontAlgn="base" hangingPunct="0"/>
            <a:endParaRPr lang="lt-LT" sz="200" dirty="0" smtClean="0">
              <a:latin typeface="Times New Roman" pitchFamily="18" charset="0"/>
              <a:cs typeface="Times New Roman" pitchFamily="18" charset="0"/>
            </a:endParaRPr>
          </a:p>
          <a:p>
            <a:pPr marL="342900" lvl="0" indent="-342900" algn="just" fontAlgn="base" hangingPunct="0">
              <a:buFont typeface="Wingdings" panose="05000000000000000000" pitchFamily="2" charset="2"/>
              <a:buChar char="v"/>
            </a:pPr>
            <a:r>
              <a:rPr lang="lt-LT" dirty="0" smtClean="0">
                <a:latin typeface="Times New Roman" pitchFamily="18" charset="0"/>
                <a:cs typeface="Times New Roman" pitchFamily="18" charset="0"/>
              </a:rPr>
              <a:t>Vilnius universiteto Kauno humanitarinio fakulteto dekano docento Algirdo Šalčiaus iniciatyva </a:t>
            </a:r>
            <a:r>
              <a:rPr lang="lt-LT" b="1" dirty="0" smtClean="0">
                <a:latin typeface="Times New Roman" pitchFamily="18" charset="0"/>
                <a:cs typeface="Times New Roman" pitchFamily="18" charset="0"/>
              </a:rPr>
              <a:t>1997 m</a:t>
            </a:r>
            <a:r>
              <a:rPr lang="lt-LT" dirty="0" smtClean="0">
                <a:latin typeface="Times New Roman" pitchFamily="18" charset="0"/>
                <a:cs typeface="Times New Roman" pitchFamily="18" charset="0"/>
              </a:rPr>
              <a:t>. buvo įsteigta Mykolo Biržiškos vardinė stipendija.</a:t>
            </a:r>
          </a:p>
          <a:p>
            <a:pPr marL="342900" lvl="0" indent="-342900" algn="just" fontAlgn="base" hangingPunct="0"/>
            <a:endParaRPr lang="lt-LT" sz="200" dirty="0" smtClean="0">
              <a:latin typeface="Times New Roman" pitchFamily="18" charset="0"/>
              <a:cs typeface="Times New Roman" pitchFamily="18" charset="0"/>
            </a:endParaRPr>
          </a:p>
          <a:p>
            <a:pPr marL="342900" indent="-342900" algn="just" fontAlgn="base" hangingPunct="0">
              <a:buFont typeface="Wingdings" panose="05000000000000000000" pitchFamily="2" charset="2"/>
              <a:buChar char="v"/>
            </a:pPr>
            <a:r>
              <a:rPr lang="lt-LT" dirty="0" smtClean="0">
                <a:latin typeface="Times New Roman" pitchFamily="18" charset="0"/>
                <a:cs typeface="Times New Roman" pitchFamily="18" charset="0"/>
              </a:rPr>
              <a:t>Vyriausybės nutarimu Nr. 612 Biržiškų šeimos namas Viekšniuose </a:t>
            </a:r>
            <a:r>
              <a:rPr lang="lt-LT" b="1" dirty="0" smtClean="0">
                <a:latin typeface="Times New Roman" pitchFamily="18" charset="0"/>
                <a:cs typeface="Times New Roman" pitchFamily="18" charset="0"/>
              </a:rPr>
              <a:t>1998 m. gegužės 19 d.</a:t>
            </a:r>
            <a:r>
              <a:rPr lang="lt-LT" dirty="0" smtClean="0">
                <a:latin typeface="Times New Roman" pitchFamily="18" charset="0"/>
                <a:cs typeface="Times New Roman" pitchFamily="18" charset="0"/>
              </a:rPr>
              <a:t> buvo paskelbtas kultūros paminklu ir įrašytas į Lietuvos Respublikos nekilnojamųjų kultūros vertybių registrą.</a:t>
            </a:r>
          </a:p>
          <a:p>
            <a:pPr marL="342900" indent="-342900" algn="just" fontAlgn="base" hangingPunct="0">
              <a:buFontTx/>
              <a:buAutoNum type="arabicPeriod"/>
            </a:pPr>
            <a:endParaRPr lang="lt-LT" sz="200" dirty="0">
              <a:solidFill>
                <a:srgbClr val="000000"/>
              </a:solidFill>
              <a:latin typeface="Times New Roman" pitchFamily="18" charset="0"/>
              <a:ea typeface="Calibri"/>
              <a:cs typeface="Times New Roman" pitchFamily="18" charset="0"/>
            </a:endParaRPr>
          </a:p>
          <a:p>
            <a:pPr marL="342900" indent="-342900" algn="just" fontAlgn="base" hangingPunct="0">
              <a:buFont typeface="Wingdings" panose="05000000000000000000" pitchFamily="2" charset="2"/>
              <a:buChar char="v"/>
            </a:pPr>
            <a:r>
              <a:rPr lang="lt-LT" dirty="0" smtClean="0">
                <a:solidFill>
                  <a:srgbClr val="000000"/>
                </a:solidFill>
                <a:latin typeface="Times New Roman"/>
                <a:ea typeface="Calibri"/>
              </a:rPr>
              <a:t>Viekšnių </a:t>
            </a:r>
            <a:r>
              <a:rPr lang="lt-LT" dirty="0">
                <a:solidFill>
                  <a:srgbClr val="000000"/>
                </a:solidFill>
                <a:latin typeface="Times New Roman"/>
                <a:ea typeface="Calibri"/>
              </a:rPr>
              <a:t>mieste prie Biržiškų šeimos namo Kultūros ministerijos Kultūros vertybių apsaugos departamento nurodymu </a:t>
            </a:r>
            <a:r>
              <a:rPr lang="lt-LT" b="1" dirty="0">
                <a:solidFill>
                  <a:srgbClr val="000000"/>
                </a:solidFill>
                <a:latin typeface="Times New Roman"/>
                <a:ea typeface="Calibri"/>
              </a:rPr>
              <a:t>1998 m</a:t>
            </a:r>
            <a:r>
              <a:rPr lang="lt-LT" dirty="0">
                <a:solidFill>
                  <a:srgbClr val="000000"/>
                </a:solidFill>
                <a:latin typeface="Times New Roman"/>
                <a:ea typeface="Calibri"/>
              </a:rPr>
              <a:t>. pastatytas unifikuotas Lietuvos Nepriklausomybės Akto signataro </a:t>
            </a:r>
            <a:r>
              <a:rPr lang="lt-LT" dirty="0" smtClean="0">
                <a:solidFill>
                  <a:srgbClr val="000000"/>
                </a:solidFill>
                <a:latin typeface="Times New Roman"/>
                <a:ea typeface="Calibri"/>
              </a:rPr>
              <a:t>ženklas.</a:t>
            </a:r>
          </a:p>
          <a:p>
            <a:pPr algn="just" fontAlgn="base" hangingPunct="0"/>
            <a:endParaRPr lang="lt-LT" sz="200" dirty="0" smtClean="0">
              <a:solidFill>
                <a:srgbClr val="000000"/>
              </a:solidFill>
              <a:latin typeface="Times New Roman"/>
              <a:ea typeface="Calibri"/>
            </a:endParaRPr>
          </a:p>
          <a:p>
            <a:pPr algn="just">
              <a:buFont typeface="Wingdings" pitchFamily="2" charset="2"/>
              <a:buChar char="v"/>
            </a:pPr>
            <a:r>
              <a:rPr lang="lt-LT" dirty="0" smtClean="0">
                <a:solidFill>
                  <a:prstClr val="black"/>
                </a:solidFill>
                <a:latin typeface="Times New Roman" pitchFamily="18" charset="0"/>
                <a:cs typeface="Times New Roman" pitchFamily="18" charset="0"/>
              </a:rPr>
              <a:t>   Mykolo </a:t>
            </a:r>
            <a:r>
              <a:rPr lang="lt-LT" dirty="0">
                <a:solidFill>
                  <a:prstClr val="black"/>
                </a:solidFill>
                <a:latin typeface="Times New Roman" pitchFamily="18" charset="0"/>
                <a:cs typeface="Times New Roman" pitchFamily="18" charset="0"/>
              </a:rPr>
              <a:t>B</a:t>
            </a:r>
            <a:r>
              <a:rPr lang="lt-LT" dirty="0" smtClean="0">
                <a:solidFill>
                  <a:prstClr val="black"/>
                </a:solidFill>
                <a:latin typeface="Times New Roman" pitchFamily="18" charset="0"/>
                <a:cs typeface="Times New Roman" pitchFamily="18" charset="0"/>
              </a:rPr>
              <a:t>iržiškos profesorių skaitykla VDU </a:t>
            </a:r>
            <a:r>
              <a:rPr lang="lt-LT" dirty="0">
                <a:solidFill>
                  <a:prstClr val="black"/>
                </a:solidFill>
                <a:latin typeface="Times New Roman" pitchFamily="18" charset="0"/>
                <a:cs typeface="Times New Roman" pitchFamily="18" charset="0"/>
              </a:rPr>
              <a:t>atidaryta </a:t>
            </a:r>
            <a:r>
              <a:rPr lang="lt-LT" b="1" dirty="0">
                <a:solidFill>
                  <a:prstClr val="black"/>
                </a:solidFill>
                <a:latin typeface="Times New Roman" pitchFamily="18" charset="0"/>
                <a:cs typeface="Times New Roman" pitchFamily="18" charset="0"/>
              </a:rPr>
              <a:t>2001 m. balandžio 25 d</a:t>
            </a:r>
            <a:r>
              <a:rPr lang="lt-LT" b="1" dirty="0" smtClean="0">
                <a:solidFill>
                  <a:prstClr val="black"/>
                </a:solidFill>
                <a:latin typeface="Times New Roman" pitchFamily="18" charset="0"/>
                <a:cs typeface="Times New Roman" pitchFamily="18" charset="0"/>
              </a:rPr>
              <a:t>.</a:t>
            </a:r>
            <a:r>
              <a:rPr lang="lt-LT" dirty="0" smtClean="0">
                <a:solidFill>
                  <a:prstClr val="black"/>
                </a:solidFill>
                <a:latin typeface="Times New Roman" pitchFamily="18" charset="0"/>
                <a:cs typeface="Times New Roman" pitchFamily="18" charset="0"/>
              </a:rPr>
              <a:t>, reorganizuota 2008 m. </a:t>
            </a:r>
            <a:endParaRPr lang="lt-LT" dirty="0">
              <a:solidFill>
                <a:prstClr val="black"/>
              </a:solidFill>
              <a:latin typeface="Times New Roman" pitchFamily="18" charset="0"/>
              <a:cs typeface="Times New Roman" pitchFamily="18" charset="0"/>
            </a:endParaRPr>
          </a:p>
          <a:p>
            <a:pPr algn="just"/>
            <a:endParaRPr lang="lt-LT" sz="200" dirty="0">
              <a:solidFill>
                <a:prstClr val="black"/>
              </a:solidFill>
              <a:latin typeface="Times New Roman" pitchFamily="18" charset="0"/>
              <a:cs typeface="Times New Roman" pitchFamily="18" charset="0"/>
            </a:endParaRPr>
          </a:p>
          <a:p>
            <a:pPr marL="285750" indent="-285750" algn="just">
              <a:buFont typeface="Wingdings" panose="05000000000000000000" pitchFamily="2" charset="2"/>
              <a:buChar char="v"/>
            </a:pPr>
            <a:r>
              <a:rPr lang="lt-LT" dirty="0" smtClean="0">
                <a:solidFill>
                  <a:srgbClr val="000000"/>
                </a:solidFill>
                <a:latin typeface="Times New Roman"/>
              </a:rPr>
              <a:t>Vytauto Didžiojo gimnazijos kieme </a:t>
            </a:r>
            <a:r>
              <a:rPr lang="lt-LT" b="1" dirty="0" smtClean="0">
                <a:solidFill>
                  <a:srgbClr val="000000"/>
                </a:solidFill>
                <a:latin typeface="Times New Roman"/>
              </a:rPr>
              <a:t>2015 m. </a:t>
            </a:r>
            <a:r>
              <a:rPr lang="lt-LT" dirty="0" smtClean="0">
                <a:solidFill>
                  <a:srgbClr val="000000"/>
                </a:solidFill>
                <a:latin typeface="Times New Roman"/>
              </a:rPr>
              <a:t>pastatytas skulptoriaus Dariaus </a:t>
            </a:r>
            <a:r>
              <a:rPr lang="lt-LT" dirty="0">
                <a:solidFill>
                  <a:srgbClr val="000000"/>
                </a:solidFill>
                <a:latin typeface="Times New Roman"/>
              </a:rPr>
              <a:t>B</a:t>
            </a:r>
            <a:r>
              <a:rPr lang="lt-LT" dirty="0" smtClean="0">
                <a:solidFill>
                  <a:srgbClr val="000000"/>
                </a:solidFill>
                <a:latin typeface="Times New Roman"/>
              </a:rPr>
              <a:t>ražiūno sukurtas paminklas pirmosios lietuvių gimnazijos įkūrėjams Vilniaus mieste: daktarui </a:t>
            </a:r>
            <a:r>
              <a:rPr lang="lt-LT" dirty="0">
                <a:solidFill>
                  <a:srgbClr val="000000"/>
                </a:solidFill>
                <a:latin typeface="Times New Roman"/>
              </a:rPr>
              <a:t>J</a:t>
            </a:r>
            <a:r>
              <a:rPr lang="lt-LT" dirty="0" smtClean="0">
                <a:solidFill>
                  <a:srgbClr val="000000"/>
                </a:solidFill>
                <a:latin typeface="Times New Roman"/>
              </a:rPr>
              <a:t>onui </a:t>
            </a:r>
            <a:r>
              <a:rPr lang="lt-LT" dirty="0">
                <a:solidFill>
                  <a:srgbClr val="000000"/>
                </a:solidFill>
                <a:latin typeface="Times New Roman"/>
              </a:rPr>
              <a:t>B</a:t>
            </a:r>
            <a:r>
              <a:rPr lang="lt-LT" dirty="0" smtClean="0">
                <a:solidFill>
                  <a:srgbClr val="000000"/>
                </a:solidFill>
                <a:latin typeface="Times New Roman"/>
              </a:rPr>
              <a:t>asanavičiui, profesoriui Mykolui </a:t>
            </a:r>
            <a:r>
              <a:rPr lang="lt-LT" dirty="0">
                <a:solidFill>
                  <a:srgbClr val="000000"/>
                </a:solidFill>
                <a:latin typeface="Times New Roman"/>
              </a:rPr>
              <a:t>B</a:t>
            </a:r>
            <a:r>
              <a:rPr lang="lt-LT" dirty="0" smtClean="0">
                <a:solidFill>
                  <a:srgbClr val="000000"/>
                </a:solidFill>
                <a:latin typeface="Times New Roman"/>
              </a:rPr>
              <a:t>iržiškai ir </a:t>
            </a:r>
            <a:r>
              <a:rPr lang="lt-LT" dirty="0" err="1" smtClean="0">
                <a:solidFill>
                  <a:srgbClr val="000000"/>
                </a:solidFill>
                <a:latin typeface="Times New Roman"/>
              </a:rPr>
              <a:t>pedago-gui,</a:t>
            </a:r>
            <a:r>
              <a:rPr lang="lt-LT" dirty="0" smtClean="0">
                <a:solidFill>
                  <a:srgbClr val="000000"/>
                </a:solidFill>
                <a:latin typeface="Times New Roman"/>
              </a:rPr>
              <a:t> valstybės tarnautojui </a:t>
            </a:r>
            <a:r>
              <a:rPr lang="lt-LT" dirty="0">
                <a:solidFill>
                  <a:srgbClr val="000000"/>
                </a:solidFill>
                <a:latin typeface="Times New Roman"/>
              </a:rPr>
              <a:t>P</a:t>
            </a:r>
            <a:r>
              <a:rPr lang="lt-LT" dirty="0" smtClean="0">
                <a:solidFill>
                  <a:srgbClr val="000000"/>
                </a:solidFill>
                <a:latin typeface="Times New Roman"/>
              </a:rPr>
              <a:t>ovilui </a:t>
            </a:r>
            <a:r>
              <a:rPr lang="lt-LT" dirty="0" err="1">
                <a:solidFill>
                  <a:srgbClr val="000000"/>
                </a:solidFill>
                <a:latin typeface="Times New Roman"/>
              </a:rPr>
              <a:t>G</a:t>
            </a:r>
            <a:r>
              <a:rPr lang="lt-LT" dirty="0" err="1" smtClean="0">
                <a:solidFill>
                  <a:srgbClr val="000000"/>
                </a:solidFill>
                <a:latin typeface="Times New Roman"/>
              </a:rPr>
              <a:t>aidelioniui</a:t>
            </a:r>
            <a:r>
              <a:rPr lang="lt-LT" dirty="0" smtClean="0">
                <a:solidFill>
                  <a:srgbClr val="000000"/>
                </a:solidFill>
                <a:latin typeface="Times New Roman"/>
              </a:rPr>
              <a:t>. Pirmasis įstaigos direktorius 1915–1922 m. buvo Mykolas Biržiška.</a:t>
            </a:r>
          </a:p>
          <a:p>
            <a:pPr marL="285750" indent="-285750" algn="just">
              <a:buFont typeface="Wingdings" panose="05000000000000000000" pitchFamily="2" charset="2"/>
              <a:buChar char="v"/>
            </a:pPr>
            <a:r>
              <a:rPr lang="lt-LT" dirty="0" smtClean="0">
                <a:solidFill>
                  <a:srgbClr val="000000"/>
                </a:solidFill>
                <a:latin typeface="Times New Roman"/>
              </a:rPr>
              <a:t>Biržiškų vardo </a:t>
            </a:r>
            <a:r>
              <a:rPr lang="lt-LT" dirty="0" err="1" smtClean="0">
                <a:solidFill>
                  <a:srgbClr val="000000"/>
                </a:solidFill>
                <a:latin typeface="Times New Roman"/>
              </a:rPr>
              <a:t>viekšniškų</a:t>
            </a:r>
            <a:r>
              <a:rPr lang="lt-LT" dirty="0" smtClean="0">
                <a:solidFill>
                  <a:srgbClr val="000000"/>
                </a:solidFill>
                <a:latin typeface="Times New Roman"/>
              </a:rPr>
              <a:t> draugija įregistruota </a:t>
            </a:r>
            <a:r>
              <a:rPr lang="lt-LT" b="1" dirty="0" smtClean="0">
                <a:solidFill>
                  <a:srgbClr val="000000"/>
                </a:solidFill>
                <a:latin typeface="Times New Roman"/>
              </a:rPr>
              <a:t>1997 m. sausio 27 d. </a:t>
            </a:r>
          </a:p>
        </p:txBody>
      </p:sp>
    </p:spTree>
    <p:extLst>
      <p:ext uri="{BB962C8B-B14F-4D97-AF65-F5344CB8AC3E}">
        <p14:creationId xmlns:p14="http://schemas.microsoft.com/office/powerpoint/2010/main" val="5288721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1842</TotalTime>
  <Words>439</Words>
  <Application>Microsoft Office PowerPoint</Application>
  <PresentationFormat>Pasirinktinai</PresentationFormat>
  <Paragraphs>57</Paragraphs>
  <Slides>26</Slides>
  <Notes>1</Notes>
  <HiddenSlides>0</HiddenSlides>
  <MMClips>0</MMClips>
  <ScaleCrop>false</ScaleCrop>
  <HeadingPairs>
    <vt:vector size="4" baseType="variant">
      <vt:variant>
        <vt:lpstr>Tema</vt:lpstr>
      </vt:variant>
      <vt:variant>
        <vt:i4>1</vt:i4>
      </vt:variant>
      <vt:variant>
        <vt:lpstr>Skaidrių pavadinimai</vt:lpstr>
      </vt:variant>
      <vt:variant>
        <vt:i4>26</vt:i4>
      </vt:variant>
    </vt:vector>
  </HeadingPairs>
  <TitlesOfParts>
    <vt:vector size="27" baseType="lpstr">
      <vt:lpstr>Office tema</vt:lpstr>
      <vt:lpstr>PowerPoint pristatymas</vt:lpstr>
      <vt:lpstr> Niujorke 1939 m. rugsėjo mėnesį vykusioje pasaulinėje parodoje, Baltijos valstybių Lietu-vos skyriuje, buvo eksponuotas įspūdingo dy-džio (2,70x3,75) dailininko Petro Kalpoko is-torinis paveikslas „Signatarai“. Prasidėjus Ant-rajam pasauliniam karui liko JAV, į Vilnių buvo parvežtas iš Lietuvos ambasados Vašingtone. Dabar eksponuojamas Signatarų namų salėje. Dailininkas nutapė 20 susikaupusių Tarybos narių, besiklausančių 1918 m. vasario 16 d. ry-tiniame posėdyje pirmininkavusio vyriausio na-rio Jono Basanavičiaus. Jis skaitė nutarimo tek-stą dėl Lietuvos Nepriklausomybės atkūrimo.  Kairėje pirmasis sėdi signataras Stanislovas Narutavičius, už jo stovi Mykolas Biržiška.</vt:lpstr>
      <vt:lpstr>                 Vokietijos užsienio reikalų ministerijos archyve 2017 m. kovo 29 d.  VDU profesoriaus Liudo Mažylio surastas dokumentas eksponuotas nuo 2018 m. sausio 21 d. Vilniuje, Signatarų namų Nepriklausomybės Akto pasirašymo kambaryje. Lietuvoje aktas bus iki penkerių metų. Taip nu-matyta Lietuvos ir Vokietijos 2017 m. pasirašytame susitarime. . .       </vt:lpstr>
      <vt:lpstr>Fragmentas kabineto, kuriame 1918 m. vasario 16 d. (šeštadienį) Štralio namuose (nuo 1992 m. Signatarų namai)  Tarybos nariai 12:30 val. pasirašė aktą, įteisinusį nepriklausomos Lietuvos valstybės atkūrimą. Muziejininkai mano,  jog signatarai būriavosi apie Antano Smetonos rašomąjį stalą, kuris tame kabinete stovi ir dabar.                                                                                                                                                 Janinos Dambrauskaitės nuotrauka, 2018 m.  </vt:lpstr>
      <vt:lpstr>PowerPoint pristatymas</vt:lpstr>
      <vt:lpstr>PowerPoint pristatymas</vt:lpstr>
      <vt:lpstr>PowerPoint pristatymas</vt:lpstr>
      <vt:lpstr>PowerPoint pristatymas</vt:lpstr>
      <vt:lpstr>PowerPoint pristatymas</vt:lpstr>
      <vt:lpstr> Kauno technologijos universiteto II rūmų antro aukšto fojė 2013 m. vasario 14 d. atidengta atminimo lenta.</vt:lpstr>
      <vt:lpstr> Minint 125-ąsias publicisto, kultūros istoriko, pedagogo, profesoriaus, Nepriklausomybės akto signataro Mykolo Biržiškos gimimo metines Vilniuje, Signatarų namuose, 2007 m. rugpjūčio 22 d. atidarytas jam skirtas memorialinis kambarys. Eksponuojami asmeniniai daiktai, archyviniai dokumentai, knygos, jo ir brolio Vaclovo Biržiškos rankraščiai. Ant sienos pakabintos JAV gyvenančių vaikaičių už-sakymu iš bronzos išlietos pomirtinės Mykolo Biržiškos veido ir rankų kaukės.   Pats mažiausias eksponatas – ekslibrisas, kurį profesorius klijuodavo knygos viršelio vidinėje pusėje, o apačioje parašydavo numerį. Mykolo Biržiškos asmeninės bibliotekos ekslibrisas sukurtas 1923 m. cinkografijos būdu pagal grafiko Pauliaus Galaunės piešinį. Jame vaizduojamas Adomo Mickevičiaus profilis su įrašu postamente: „Ex Libris Mykolas Biržiška“. </vt:lpstr>
      <vt:lpstr>    Medinis vieno aukšto namas su mansarda Viekšniuose pastatytas apie 1829 m. Pastatą 1880 m. nusipirko gydytojas Antanas Biržiška. Viekšniuose žemaičių ba-joras su žmona Elžbieta susilaukė trijų sūnų: 1992 m. gimė Mykolas, 1884 m. – Vaclovas, 1886 m. – Viktoras. Visi trys tapo garsiais profesoriais.   Po savininkų mirties pastatus pamažu nyko, buvo nugriautas 2005 m. Pagal senas nuotraukas, išsaugotus namo statybos dokumentus ir architekto Kęstučio Bugnaičio projektą namas 2008 m. atstatytas. Jame buvo įkurdinta biblioteka, du kambarėliai skirti Biržiškų šeimos ekspozicijai.   Oficialus atidarymas vyko 2009 m. gruodžio 2 d. Pastatą palaimino Viekšnių Šv. Jono Krikštytojo bažnyčios klebonas Vincentas Gauronskis. Aplinka apie pas-tatą buvo sutvarkyta 2011 m.     </vt:lpstr>
      <vt:lpstr>Atminimo lenta Viekšniuose ant Biržiškų šeimos namo fasado.                                                         Janinos Dambrauskaitės nuotrauka, 2017 m.</vt:lpstr>
      <vt:lpstr>    Viekšniuose 2009 m. gruodžio 2 d. restauruotame mediniame pastate buvo atidaryta ekspozicija, skirta čia gyvenusiai Biržiškų šeimai. Paruošė muziejininkė Danutė Končienė ir dailininkas Aleksandras Novak. Muziejaus rinkinį sudarė ne tik Biržiškų šeimoje naudoti baldai, bet ir knygos, nuotraukos, įvairūs dokumentai.   Atnaujinta ekspozicija „Profesoriai Mykolas, Vaclovas, Viktoras Biržiškos“ buvo pristatyta 2018 m. kovo 9 d. Informaciniuose sten-duose pateiktos nuotraukos, susisteminti faktai apie trijų brolių gyvenimą, veiklą, kūrybą bei nuopelnus Lietuvai. Galima pasinaudoti ant sienos pritvirtinta interaktyvia lenta su liečiamu ekranu ir susirasti pageidaujamą informaciją apie brolius Biržiškas.                        Rasos Vilkaitės nuotrauka, 2021 m.   </vt:lpstr>
      <vt:lpstr> Pirmajame ekspozicijos kambaryje – autentiškas Viekšniuose dirbusio gydytojo Antano Biržiškos rašomasis stalas, kurį išsaugojo ir muziejui per-davė kaimynystėje gyvenęs kalvis Stankus.                                                                                         Rasos Vilkaitės nuotrauka, 2021 m.</vt:lpstr>
      <vt:lpstr> Profesorius Mykolas Biržiška 1937 m. gegužės 17 d. parašė valsčiaus viršaičiui pareiškimą, kuriame išreiškė norą už gautą signataro premiją pastatyti „mūrinius sveikatos namus, jei valsčius tam reikalui paskirs tinkamą žemės sklypą“. Taip jis išreiškė pagarbą savo tėvui, kuris ilgus metus dirbo Viekšniuose ir gydė apylinkės žmones. Įrengus pirmąjį aukštą, pastatas 1938 m. spalio 30 d. buvo pašventintas ir sienoje įmūryta lenta su užrašu: „Dr. Antano Biržiškos vardo sveikatos namai“. Baigus visus darbus šešių asmenų komisija 1939 m. sausio 21 d. pasirašė priėmimo aktą. Pastatą po restauracijos 2004 m. gegužės 27 d. pašventino Telšių vyskupijos prelatas Juozas Šiurys.           Rasos Vilkaitės nuotrauka, 2021 m.</vt:lpstr>
      <vt:lpstr>PowerPoint pristatymas</vt:lpstr>
      <vt:lpstr> Vilniaus miesto savivaldybės tarybos 1993 m. rugpjūčio 30 d. potvarkiu buvusiai Vilniaus 57-ajai vidurinei mokyklai suteiktas Mykolo Biržiškos gimnazijos vardas. Prie mokymo įstaigos 2009 m. pastatytas paminklas – medinė skulptūra „Žynys“ (skulptorius  Adolfas Teresius), kurioje išdrožti profesoriaus žodžiai: „Pasitikėdami ir budėdami eikime toliau“.</vt:lpstr>
      <vt:lpstr> Vilniaus Rasų kapinėse 2018 m. liepos 11 d. buvo perlaidoti iš JAV atvežtų keturių Biržiškos šeimos narių palaikai. 2020 m. prieš pat Vėlines buvo sutvarkyti Biržiškų kapai. Skulptorius Mindaugas Junčys atminimą įamžino antkapiniais paminklais „Kelias“. Profesoriaus Mykolo Biržiškos kapavietę žymi granitinis Signataro ženklas.                                                                                                                                                                                                     Juliaus Kalinsko nuotrauka, 2020 m..</vt:lpstr>
      <vt:lpstr> Plungės rajono savivaldybės taryba 2016 m. gruodžio 22 d. priėmė sprendimą pakeisti mokymo įstaigos buvusį pavadinimą. Nuo 2017 m. sausio 1 d. – tai Alsėdžių Stanislovo Narutavičiaus gimnazija. Švč. Mergelės Marijos Nekaltojo Prasidėjimo baž-nyčios klebonas Tomas Žlibinas pašventino lentelę ir palaimino mokymo įstaigos bendruomenę.</vt:lpstr>
      <vt:lpstr>   2018 m. vasario 16 d. ant Alsėdžių gimnazijos sienos buvo ati-dengtas Nepriklausomybės Akto signataro Stanislovo Narutavičiaus portretas. Piešta ant dešimties atskirų lapų Plungėje, prieš iškilmes portretas atvežtas į Alsėdžius ir pritvirtintas prie pastato sienos.  Idėjos autorius – buvęs gimnazistas Jonas Mockūnas, subūręs tinkamą komandą, į darbą pakvietęs narius iš nevyriausybinės orga-nizacijos „Krantas“, jaunino klubų „Interact“ ir „Indigo“, Lietuvos moksleivių sąjungos Plungės skyriaus. Padėjo savo srities profesio-nalai: dizainerė Lina Sabaliauskienė ir architektas Tomas Jocys.     </vt:lpstr>
      <vt:lpstr> Plungės rajono savivaldybės iniciatyva Alsėdžių miestelio kapinėse 1995 m. pastatytas granitinis paminklas su metaliniu kryžiumi ir atmini-mo tekstu. Kapavietė pažymėta unifikuotu Signataro ženklu. Ji 1994 m. balandžio 27 d. įrašyta į Lietuvos Respublikos nekilnojamųjų kultūros vertybių registrą. Kapavietę nuo seno juosia šeši akmeniniai apvalūs stul-peliai su metaliniais antgaliais, prie kurių pritvirtinta metalinė grandinė. Antkapinėje plokštėje buvo iškaltas kryžius ir trumpas įrašas lenkų kalba.       Antano Eičo nuotrauka, 2012 m.</vt:lpstr>
      <vt:lpstr>PowerPoint pristatymas</vt:lpstr>
      <vt:lpstr>PowerPoint pristatymas</vt:lpstr>
      <vt:lpstr>PowerPoint pristatymas</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Cat</dc:creator>
  <cp:lastModifiedBy>J</cp:lastModifiedBy>
  <cp:revision>150</cp:revision>
  <dcterms:created xsi:type="dcterms:W3CDTF">2020-03-01T13:14:55Z</dcterms:created>
  <dcterms:modified xsi:type="dcterms:W3CDTF">2021-02-15T07:58:22Z</dcterms:modified>
</cp:coreProperties>
</file>